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6"/>
  </p:notesMasterIdLst>
  <p:sldIdLst>
    <p:sldId id="1219" r:id="rId2"/>
    <p:sldId id="776" r:id="rId3"/>
    <p:sldId id="663" r:id="rId4"/>
    <p:sldId id="1208" r:id="rId5"/>
    <p:sldId id="1218" r:id="rId6"/>
    <p:sldId id="444" r:id="rId7"/>
    <p:sldId id="445" r:id="rId8"/>
    <p:sldId id="446" r:id="rId9"/>
    <p:sldId id="447" r:id="rId10"/>
    <p:sldId id="1216" r:id="rId11"/>
    <p:sldId id="448" r:id="rId12"/>
    <p:sldId id="449" r:id="rId13"/>
    <p:sldId id="450" r:id="rId14"/>
    <p:sldId id="1206" r:id="rId15"/>
    <p:sldId id="463" r:id="rId16"/>
    <p:sldId id="1207" r:id="rId17"/>
    <p:sldId id="1209" r:id="rId18"/>
    <p:sldId id="467" r:id="rId19"/>
    <p:sldId id="1210" r:id="rId20"/>
    <p:sldId id="1211" r:id="rId21"/>
    <p:sldId id="401" r:id="rId22"/>
    <p:sldId id="413" r:id="rId23"/>
    <p:sldId id="1212" r:id="rId24"/>
    <p:sldId id="420" r:id="rId25"/>
    <p:sldId id="432" r:id="rId26"/>
    <p:sldId id="403" r:id="rId27"/>
    <p:sldId id="421" r:id="rId28"/>
    <p:sldId id="458" r:id="rId29"/>
    <p:sldId id="459" r:id="rId30"/>
    <p:sldId id="465" r:id="rId31"/>
    <p:sldId id="404" r:id="rId32"/>
    <p:sldId id="405" r:id="rId33"/>
    <p:sldId id="434" r:id="rId34"/>
    <p:sldId id="406" r:id="rId35"/>
    <p:sldId id="422" r:id="rId36"/>
    <p:sldId id="460" r:id="rId37"/>
    <p:sldId id="435" r:id="rId38"/>
    <p:sldId id="408" r:id="rId39"/>
    <p:sldId id="409" r:id="rId40"/>
    <p:sldId id="423" r:id="rId41"/>
    <p:sldId id="466" r:id="rId42"/>
    <p:sldId id="410" r:id="rId43"/>
    <p:sldId id="461" r:id="rId44"/>
    <p:sldId id="462" r:id="rId45"/>
    <p:sldId id="411" r:id="rId46"/>
    <p:sldId id="1217" r:id="rId47"/>
    <p:sldId id="1213" r:id="rId48"/>
    <p:sldId id="415" r:id="rId49"/>
    <p:sldId id="416" r:id="rId50"/>
    <p:sldId id="457" r:id="rId51"/>
    <p:sldId id="418" r:id="rId52"/>
    <p:sldId id="1214" r:id="rId53"/>
    <p:sldId id="412" r:id="rId54"/>
    <p:sldId id="1215" r:id="rId55"/>
  </p:sldIdLst>
  <p:sldSz cx="12192000" cy="6858000"/>
  <p:notesSz cx="7010400" cy="92964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libri Light" panose="020F0302020204030204" pitchFamily="34" charset="0"/>
      <p:regular r:id="rId61"/>
      <p:italic r:id="rId62"/>
    </p:embeddedFont>
    <p:embeddedFont>
      <p:font typeface="Cambria Math" panose="02040503050406030204" pitchFamily="18" charset="0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D60093"/>
    <a:srgbClr val="E88510"/>
    <a:srgbClr val="104F9C"/>
    <a:srgbClr val="AE7C42"/>
    <a:srgbClr val="F2B800"/>
    <a:srgbClr val="00A44A"/>
    <a:srgbClr val="00863D"/>
    <a:srgbClr val="0000FF"/>
    <a:srgbClr val="EA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4" autoAdjust="0"/>
    <p:restoredTop sz="96684" autoAdjust="0"/>
  </p:normalViewPr>
  <p:slideViewPr>
    <p:cSldViewPr snapToGrid="0">
      <p:cViewPr varScale="1">
        <p:scale>
          <a:sx n="117" d="100"/>
          <a:sy n="117" d="100"/>
        </p:scale>
        <p:origin x="37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4/17/2019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this model simpler (no reason for fan-in constraint)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66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4/17/2019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4/17/2019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4/17/2019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4/17/2019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4/17/2019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4/17/2019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tags" Target="../tags/tag23.xml"/><Relationship Id="rId26" Type="http://schemas.openxmlformats.org/officeDocument/2006/relationships/image" Target="../media/image9.png"/><Relationship Id="rId39" Type="http://schemas.openxmlformats.org/officeDocument/2006/relationships/image" Target="../media/image22.png"/><Relationship Id="rId3" Type="http://schemas.openxmlformats.org/officeDocument/2006/relationships/tags" Target="../tags/tag8.xml"/><Relationship Id="rId21" Type="http://schemas.openxmlformats.org/officeDocument/2006/relationships/tags" Target="../tags/tag26.xml"/><Relationship Id="rId34" Type="http://schemas.openxmlformats.org/officeDocument/2006/relationships/image" Target="../media/image17.png"/><Relationship Id="rId42" Type="http://schemas.openxmlformats.org/officeDocument/2006/relationships/image" Target="../media/image25.png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5" Type="http://schemas.openxmlformats.org/officeDocument/2006/relationships/image" Target="../media/image8.png"/><Relationship Id="rId33" Type="http://schemas.openxmlformats.org/officeDocument/2006/relationships/image" Target="../media/image16.png"/><Relationship Id="rId38" Type="http://schemas.openxmlformats.org/officeDocument/2006/relationships/image" Target="../media/image21.png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tags" Target="../tags/tag25.xml"/><Relationship Id="rId29" Type="http://schemas.openxmlformats.org/officeDocument/2006/relationships/image" Target="../media/image12.png"/><Relationship Id="rId41" Type="http://schemas.openxmlformats.org/officeDocument/2006/relationships/image" Target="../media/image24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24" Type="http://schemas.openxmlformats.org/officeDocument/2006/relationships/image" Target="../media/image7.png"/><Relationship Id="rId32" Type="http://schemas.openxmlformats.org/officeDocument/2006/relationships/image" Target="../media/image15.png"/><Relationship Id="rId37" Type="http://schemas.openxmlformats.org/officeDocument/2006/relationships/image" Target="../media/image20.png"/><Relationship Id="rId40" Type="http://schemas.openxmlformats.org/officeDocument/2006/relationships/image" Target="../media/image23.png"/><Relationship Id="rId45" Type="http://schemas.openxmlformats.org/officeDocument/2006/relationships/image" Target="../media/image28.png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11.png"/><Relationship Id="rId36" Type="http://schemas.openxmlformats.org/officeDocument/2006/relationships/image" Target="../media/image19.png"/><Relationship Id="rId10" Type="http://schemas.openxmlformats.org/officeDocument/2006/relationships/tags" Target="../tags/tag15.xml"/><Relationship Id="rId19" Type="http://schemas.openxmlformats.org/officeDocument/2006/relationships/tags" Target="../tags/tag24.xml"/><Relationship Id="rId31" Type="http://schemas.openxmlformats.org/officeDocument/2006/relationships/image" Target="../media/image14.png"/><Relationship Id="rId44" Type="http://schemas.openxmlformats.org/officeDocument/2006/relationships/image" Target="../media/image27.pn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openxmlformats.org/officeDocument/2006/relationships/tags" Target="../tags/tag27.xml"/><Relationship Id="rId27" Type="http://schemas.openxmlformats.org/officeDocument/2006/relationships/image" Target="../media/image10.png"/><Relationship Id="rId30" Type="http://schemas.openxmlformats.org/officeDocument/2006/relationships/image" Target="../media/image13.png"/><Relationship Id="rId35" Type="http://schemas.openxmlformats.org/officeDocument/2006/relationships/image" Target="../media/image18.png"/><Relationship Id="rId43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26" Type="http://schemas.openxmlformats.org/officeDocument/2006/relationships/image" Target="../media/image9.png"/><Relationship Id="rId39" Type="http://schemas.openxmlformats.org/officeDocument/2006/relationships/image" Target="../media/image22.png"/><Relationship Id="rId3" Type="http://schemas.openxmlformats.org/officeDocument/2006/relationships/tags" Target="../tags/tag30.xml"/><Relationship Id="rId21" Type="http://schemas.openxmlformats.org/officeDocument/2006/relationships/tags" Target="../tags/tag48.xml"/><Relationship Id="rId34" Type="http://schemas.openxmlformats.org/officeDocument/2006/relationships/image" Target="../media/image17.png"/><Relationship Id="rId42" Type="http://schemas.openxmlformats.org/officeDocument/2006/relationships/image" Target="../media/image25.png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5" Type="http://schemas.openxmlformats.org/officeDocument/2006/relationships/image" Target="../media/image8.png"/><Relationship Id="rId33" Type="http://schemas.openxmlformats.org/officeDocument/2006/relationships/image" Target="../media/image16.png"/><Relationship Id="rId38" Type="http://schemas.openxmlformats.org/officeDocument/2006/relationships/image" Target="../media/image21.png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20" Type="http://schemas.openxmlformats.org/officeDocument/2006/relationships/tags" Target="../tags/tag47.xml"/><Relationship Id="rId29" Type="http://schemas.openxmlformats.org/officeDocument/2006/relationships/image" Target="../media/image12.png"/><Relationship Id="rId41" Type="http://schemas.openxmlformats.org/officeDocument/2006/relationships/image" Target="../media/image24.png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24" Type="http://schemas.openxmlformats.org/officeDocument/2006/relationships/image" Target="../media/image7.png"/><Relationship Id="rId32" Type="http://schemas.openxmlformats.org/officeDocument/2006/relationships/image" Target="../media/image15.png"/><Relationship Id="rId37" Type="http://schemas.openxmlformats.org/officeDocument/2006/relationships/image" Target="../media/image20.png"/><Relationship Id="rId40" Type="http://schemas.openxmlformats.org/officeDocument/2006/relationships/image" Target="../media/image23.png"/><Relationship Id="rId45" Type="http://schemas.openxmlformats.org/officeDocument/2006/relationships/image" Target="../media/image28.png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11.png"/><Relationship Id="rId36" Type="http://schemas.openxmlformats.org/officeDocument/2006/relationships/image" Target="../media/image19.png"/><Relationship Id="rId10" Type="http://schemas.openxmlformats.org/officeDocument/2006/relationships/tags" Target="../tags/tag37.xml"/><Relationship Id="rId19" Type="http://schemas.openxmlformats.org/officeDocument/2006/relationships/tags" Target="../tags/tag46.xml"/><Relationship Id="rId31" Type="http://schemas.openxmlformats.org/officeDocument/2006/relationships/image" Target="../media/image14.png"/><Relationship Id="rId44" Type="http://schemas.openxmlformats.org/officeDocument/2006/relationships/image" Target="../media/image27.png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Relationship Id="rId22" Type="http://schemas.openxmlformats.org/officeDocument/2006/relationships/tags" Target="../tags/tag49.xml"/><Relationship Id="rId27" Type="http://schemas.openxmlformats.org/officeDocument/2006/relationships/image" Target="../media/image10.png"/><Relationship Id="rId30" Type="http://schemas.openxmlformats.org/officeDocument/2006/relationships/image" Target="../media/image13.png"/><Relationship Id="rId35" Type="http://schemas.openxmlformats.org/officeDocument/2006/relationships/image" Target="../media/image18.png"/><Relationship Id="rId4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53.xml"/><Relationship Id="rId7" Type="http://schemas.openxmlformats.org/officeDocument/2006/relationships/image" Target="../media/image39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4.xml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image" Target="../media/image47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5.png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12" Type="http://schemas.openxmlformats.org/officeDocument/2006/relationships/image" Target="../media/image41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image" Target="../media/image40.png"/><Relationship Id="rId5" Type="http://schemas.openxmlformats.org/officeDocument/2006/relationships/tags" Target="../tags/tag62.xml"/><Relationship Id="rId15" Type="http://schemas.openxmlformats.org/officeDocument/2006/relationships/image" Target="../media/image57.png"/><Relationship Id="rId10" Type="http://schemas.openxmlformats.org/officeDocument/2006/relationships/image" Target="../media/image39.png"/><Relationship Id="rId4" Type="http://schemas.openxmlformats.org/officeDocument/2006/relationships/tags" Target="../tags/tag61.xml"/><Relationship Id="rId9" Type="http://schemas.openxmlformats.org/officeDocument/2006/relationships/image" Target="../media/image38.png"/><Relationship Id="rId1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67.xml"/><Relationship Id="rId7" Type="http://schemas.openxmlformats.org/officeDocument/2006/relationships/image" Target="../media/image61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68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as you walk 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97001"/>
                <a:ext cx="7943850" cy="5287014"/>
              </a:xfrm>
            </p:spPr>
            <p:txBody>
              <a:bodyPr/>
              <a:lstStyle/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dirty="0"/>
                  <a:t>Given these N=10 observations of the world:</a:t>
                </a:r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endParaRPr lang="en-US" dirty="0"/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dirty="0"/>
                  <a:t>What is the approximate value for  </a:t>
                </a:r>
                <a:endParaRPr lang="en-US" b="0" i="1" dirty="0">
                  <a:latin typeface="Cambria Math" charset="0"/>
                </a:endParaRPr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 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endParaRPr lang="en-US" dirty="0"/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1/10</a:t>
                </a:r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5/10</a:t>
                </a:r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1/4</a:t>
                </a:r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1/5</a:t>
                </a:r>
              </a:p>
              <a:p>
                <a:pPr marL="514350" indent="-514350">
                  <a:spcBef>
                    <a:spcPts val="0"/>
                  </a:spcBef>
                  <a:buFont typeface="+mj-lt"/>
                  <a:buAutoNum type="alphaUcPeriod"/>
                </a:pPr>
                <a:r>
                  <a:rPr lang="en-US" dirty="0"/>
                  <a:t>I’m not sure</a:t>
                </a:r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endParaRPr lang="en-US" dirty="0"/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7943850" cy="5287014"/>
              </a:xfrm>
              <a:blipFill>
                <a:blip r:embed="rId2"/>
                <a:stretch>
                  <a:fillRect l="-1612" t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8888803" y="3249937"/>
          <a:ext cx="3089224" cy="3332480"/>
        </p:xfrm>
        <a:graphic>
          <a:graphicData uri="http://schemas.openxmlformats.org/drawingml/2006/table">
            <a:tbl>
              <a:tblPr/>
              <a:tblGrid>
                <a:gridCol w="727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851537" y="2743200"/>
            <a:ext cx="3111500" cy="454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Tx/>
              <a:buFont typeface="Wingdings" pitchFamily="2" charset="2"/>
              <a:buNone/>
            </a:pPr>
            <a:r>
              <a:rPr lang="en-US" sz="2400" kern="0" dirty="0"/>
              <a:t>Counts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6011BAA-8F42-4C60-8959-41F5D232566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809899" y="3059437"/>
                <a:ext cx="3111500" cy="3713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b="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6011BAA-8F42-4C60-8959-41F5D2325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09899" y="3059437"/>
                <a:ext cx="3111500" cy="3713480"/>
              </a:xfrm>
              <a:prstGeom prst="rect">
                <a:avLst/>
              </a:prstGeom>
              <a:blipFill>
                <a:blip r:embed="rId3"/>
                <a:stretch>
                  <a:fillRect b="-49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75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VE: Computational and Space Complexity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>
          <a:xfrm>
            <a:off x="352148" y="990600"/>
            <a:ext cx="11430000" cy="5867400"/>
          </a:xfrm>
        </p:spPr>
        <p:txBody>
          <a:bodyPr/>
          <a:lstStyle/>
          <a:p>
            <a:pPr lvl="4"/>
            <a:endParaRPr lang="en-US" sz="900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Inference in Bayes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 nets is NP-hard.</a:t>
            </a:r>
          </a:p>
          <a:p>
            <a:r>
              <a:rPr lang="en-US" dirty="0">
                <a:ea typeface="ＭＳ Ｐゴシック" pitchFamily="34" charset="-128"/>
              </a:rPr>
              <a:t>No known efficient probabilistic inference in general.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295400" y="2461260"/>
            <a:ext cx="9829800" cy="4114800"/>
            <a:chOff x="3124200" y="2286000"/>
            <a:chExt cx="7848600" cy="3124200"/>
          </a:xfrm>
        </p:grpSpPr>
        <p:cxnSp>
          <p:nvCxnSpPr>
            <p:cNvPr id="18" name="Straight Arrow Connector 17"/>
            <p:cNvCxnSpPr>
              <a:stCxn id="16" idx="4"/>
              <a:endCxn id="116" idx="0"/>
            </p:cNvCxnSpPr>
            <p:nvPr/>
          </p:nvCxnSpPr>
          <p:spPr bwMode="auto">
            <a:xfrm flipH="1">
              <a:off x="3314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9157" name="Group 1"/>
            <p:cNvGrpSpPr>
              <a:grpSpLocks/>
            </p:cNvGrpSpPr>
            <p:nvPr/>
          </p:nvGrpSpPr>
          <p:grpSpPr bwMode="auto">
            <a:xfrm>
              <a:off x="3352800" y="2286000"/>
              <a:ext cx="381000" cy="381000"/>
              <a:chOff x="2438400" y="3429000"/>
              <a:chExt cx="381000" cy="381000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2438400" y="3429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" name="Picture 20" descr="TP_tmp.png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2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514600" y="35567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58" name="Group 52229"/>
            <p:cNvGrpSpPr>
              <a:grpSpLocks/>
            </p:cNvGrpSpPr>
            <p:nvPr/>
          </p:nvGrpSpPr>
          <p:grpSpPr bwMode="auto">
            <a:xfrm>
              <a:off x="4419600" y="2286000"/>
              <a:ext cx="381000" cy="381000"/>
              <a:chOff x="2057400" y="1828800"/>
              <a:chExt cx="381000" cy="381000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2057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28" name="Picture 52227" descr="TP_tmp.png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2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33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59" name="Group 52232"/>
            <p:cNvGrpSpPr>
              <a:grpSpLocks/>
            </p:cNvGrpSpPr>
            <p:nvPr/>
          </p:nvGrpSpPr>
          <p:grpSpPr bwMode="auto">
            <a:xfrm>
              <a:off x="5486400" y="2286000"/>
              <a:ext cx="381000" cy="381000"/>
              <a:chOff x="3124200" y="1828800"/>
              <a:chExt cx="381000" cy="381000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31242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1" name="Picture 52230" descr="TP_tmp.png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004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0" name="Group 52235"/>
            <p:cNvGrpSpPr>
              <a:grpSpLocks/>
            </p:cNvGrpSpPr>
            <p:nvPr/>
          </p:nvGrpSpPr>
          <p:grpSpPr bwMode="auto">
            <a:xfrm>
              <a:off x="6553200" y="2286000"/>
              <a:ext cx="381000" cy="381000"/>
              <a:chOff x="4191000" y="1828800"/>
              <a:chExt cx="381000" cy="381000"/>
            </a:xfrm>
          </p:grpSpPr>
          <p:sp>
            <p:nvSpPr>
              <p:cNvPr id="50" name="Oval 49"/>
              <p:cNvSpPr/>
              <p:nvPr/>
            </p:nvSpPr>
            <p:spPr bwMode="auto">
              <a:xfrm>
                <a:off x="41910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4" name="Picture 52233" descr="TP_tmp.png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672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1" name="Group 52238"/>
            <p:cNvGrpSpPr>
              <a:grpSpLocks/>
            </p:cNvGrpSpPr>
            <p:nvPr/>
          </p:nvGrpSpPr>
          <p:grpSpPr bwMode="auto">
            <a:xfrm>
              <a:off x="7620000" y="2286000"/>
              <a:ext cx="381000" cy="381000"/>
              <a:chOff x="5257800" y="1828800"/>
              <a:chExt cx="381000" cy="381000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52578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7" name="Picture 52236" descr="TP_tmp.png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3340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2" name="Group 52241"/>
            <p:cNvGrpSpPr>
              <a:grpSpLocks/>
            </p:cNvGrpSpPr>
            <p:nvPr/>
          </p:nvGrpSpPr>
          <p:grpSpPr bwMode="auto">
            <a:xfrm>
              <a:off x="8686800" y="2286000"/>
              <a:ext cx="381000" cy="381000"/>
              <a:chOff x="6324600" y="1828800"/>
              <a:chExt cx="381000" cy="381000"/>
            </a:xfrm>
          </p:grpSpPr>
          <p:sp>
            <p:nvSpPr>
              <p:cNvPr id="62" name="Oval 61"/>
              <p:cNvSpPr/>
              <p:nvPr/>
            </p:nvSpPr>
            <p:spPr bwMode="auto">
              <a:xfrm>
                <a:off x="63246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0" name="Picture 52239" descr="TP_tmp.png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2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4008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3" name="Group 52244"/>
            <p:cNvGrpSpPr>
              <a:grpSpLocks/>
            </p:cNvGrpSpPr>
            <p:nvPr/>
          </p:nvGrpSpPr>
          <p:grpSpPr bwMode="auto">
            <a:xfrm>
              <a:off x="9753600" y="2286000"/>
              <a:ext cx="381000" cy="381000"/>
              <a:chOff x="7391400" y="1828800"/>
              <a:chExt cx="381000" cy="381000"/>
            </a:xfrm>
          </p:grpSpPr>
          <p:sp>
            <p:nvSpPr>
              <p:cNvPr id="68" name="Oval 67"/>
              <p:cNvSpPr/>
              <p:nvPr/>
            </p:nvSpPr>
            <p:spPr bwMode="auto">
              <a:xfrm>
                <a:off x="7391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3" name="Picture 52242" descr="TP_tmp.png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467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4" name="Group 52253"/>
            <p:cNvGrpSpPr>
              <a:grpSpLocks/>
            </p:cNvGrpSpPr>
            <p:nvPr/>
          </p:nvGrpSpPr>
          <p:grpSpPr bwMode="auto">
            <a:xfrm>
              <a:off x="3124200" y="3048000"/>
              <a:ext cx="381000" cy="381000"/>
              <a:chOff x="762000" y="2743200"/>
              <a:chExt cx="381000" cy="381000"/>
            </a:xfrm>
          </p:grpSpPr>
          <p:sp>
            <p:nvSpPr>
              <p:cNvPr id="116" name="Oval 115"/>
              <p:cNvSpPr/>
              <p:nvPr/>
            </p:nvSpPr>
            <p:spPr bwMode="auto">
              <a:xfrm>
                <a:off x="762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2" name="Picture 52251" descr="TP_tmp.png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64763" y="2870918"/>
                <a:ext cx="177082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5" name="Group 225"/>
            <p:cNvGrpSpPr>
              <a:grpSpLocks/>
            </p:cNvGrpSpPr>
            <p:nvPr/>
          </p:nvGrpSpPr>
          <p:grpSpPr bwMode="auto">
            <a:xfrm>
              <a:off x="4191000" y="3048000"/>
              <a:ext cx="381000" cy="381000"/>
              <a:chOff x="1828800" y="2743200"/>
              <a:chExt cx="381000" cy="381000"/>
            </a:xfrm>
          </p:grpSpPr>
          <p:sp>
            <p:nvSpPr>
              <p:cNvPr id="122" name="Oval 121"/>
              <p:cNvSpPr/>
              <p:nvPr/>
            </p:nvSpPr>
            <p:spPr bwMode="auto">
              <a:xfrm>
                <a:off x="1828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5" name="Picture 52254" descr="TP_tmp.png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922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6" name="Group 229"/>
            <p:cNvGrpSpPr>
              <a:grpSpLocks/>
            </p:cNvGrpSpPr>
            <p:nvPr/>
          </p:nvGrpSpPr>
          <p:grpSpPr bwMode="auto">
            <a:xfrm>
              <a:off x="5257800" y="3048000"/>
              <a:ext cx="381000" cy="381000"/>
              <a:chOff x="2895600" y="2743200"/>
              <a:chExt cx="381000" cy="381000"/>
            </a:xfrm>
          </p:grpSpPr>
          <p:sp>
            <p:nvSpPr>
              <p:cNvPr id="128" name="Oval 127"/>
              <p:cNvSpPr/>
              <p:nvPr/>
            </p:nvSpPr>
            <p:spPr bwMode="auto">
              <a:xfrm>
                <a:off x="2895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27" name="Picture 226" descr="TP_tmp.png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989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7" name="Group 232"/>
            <p:cNvGrpSpPr>
              <a:grpSpLocks/>
            </p:cNvGrpSpPr>
            <p:nvPr/>
          </p:nvGrpSpPr>
          <p:grpSpPr bwMode="auto">
            <a:xfrm>
              <a:off x="6324600" y="3048000"/>
              <a:ext cx="381000" cy="381000"/>
              <a:chOff x="3962400" y="2743200"/>
              <a:chExt cx="381000" cy="381000"/>
            </a:xfrm>
          </p:grpSpPr>
          <p:sp>
            <p:nvSpPr>
              <p:cNvPr id="134" name="Oval 133"/>
              <p:cNvSpPr/>
              <p:nvPr/>
            </p:nvSpPr>
            <p:spPr bwMode="auto">
              <a:xfrm>
                <a:off x="39624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1" name="Picture 230" descr="TP_tmp.png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0563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8" name="Group 235"/>
            <p:cNvGrpSpPr>
              <a:grpSpLocks/>
            </p:cNvGrpSpPr>
            <p:nvPr/>
          </p:nvGrpSpPr>
          <p:grpSpPr bwMode="auto">
            <a:xfrm>
              <a:off x="7391400" y="3048000"/>
              <a:ext cx="381000" cy="381000"/>
              <a:chOff x="5029200" y="2743200"/>
              <a:chExt cx="381000" cy="381000"/>
            </a:xfrm>
          </p:grpSpPr>
          <p:sp>
            <p:nvSpPr>
              <p:cNvPr id="140" name="Oval 139"/>
              <p:cNvSpPr/>
              <p:nvPr/>
            </p:nvSpPr>
            <p:spPr bwMode="auto">
              <a:xfrm>
                <a:off x="50292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4" name="Picture 233" descr="TP_tmp.png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231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9" name="Group 238"/>
            <p:cNvGrpSpPr>
              <a:grpSpLocks/>
            </p:cNvGrpSpPr>
            <p:nvPr/>
          </p:nvGrpSpPr>
          <p:grpSpPr bwMode="auto">
            <a:xfrm>
              <a:off x="8458200" y="3048000"/>
              <a:ext cx="381000" cy="381000"/>
              <a:chOff x="6096000" y="2743200"/>
              <a:chExt cx="381000" cy="381000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6096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7" name="Picture 236" descr="TP_tmp.png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1899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70" name="Group 241"/>
            <p:cNvGrpSpPr>
              <a:grpSpLocks/>
            </p:cNvGrpSpPr>
            <p:nvPr/>
          </p:nvGrpSpPr>
          <p:grpSpPr bwMode="auto">
            <a:xfrm>
              <a:off x="9525000" y="3048000"/>
              <a:ext cx="381000" cy="381000"/>
              <a:chOff x="7162800" y="2743200"/>
              <a:chExt cx="381000" cy="381000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7162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0" name="Picture 239" descr="TP_tmp.png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3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256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71" name="Group 244"/>
            <p:cNvGrpSpPr>
              <a:grpSpLocks/>
            </p:cNvGrpSpPr>
            <p:nvPr/>
          </p:nvGrpSpPr>
          <p:grpSpPr bwMode="auto">
            <a:xfrm>
              <a:off x="10591800" y="3048000"/>
              <a:ext cx="381000" cy="381000"/>
              <a:chOff x="8229600" y="2743200"/>
              <a:chExt cx="381000" cy="381000"/>
            </a:xfrm>
          </p:grpSpPr>
          <p:sp>
            <p:nvSpPr>
              <p:cNvPr id="155" name="Oval 154"/>
              <p:cNvSpPr/>
              <p:nvPr/>
            </p:nvSpPr>
            <p:spPr bwMode="auto">
              <a:xfrm>
                <a:off x="8229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3" name="Picture 242" descr="TP_tmp.png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323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72" name="Group 247"/>
            <p:cNvGrpSpPr>
              <a:grpSpLocks/>
            </p:cNvGrpSpPr>
            <p:nvPr/>
          </p:nvGrpSpPr>
          <p:grpSpPr bwMode="auto">
            <a:xfrm>
              <a:off x="3657600" y="3733800"/>
              <a:ext cx="381000" cy="381000"/>
              <a:chOff x="1295400" y="3276600"/>
              <a:chExt cx="381000" cy="381000"/>
            </a:xfrm>
          </p:grpSpPr>
          <p:sp>
            <p:nvSpPr>
              <p:cNvPr id="164" name="Oval 163"/>
              <p:cNvSpPr/>
              <p:nvPr/>
            </p:nvSpPr>
            <p:spPr bwMode="auto">
              <a:xfrm>
                <a:off x="1295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6" name="Picture 245" descr="TP_tmp.png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336183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73" name="Group 204"/>
            <p:cNvGrpSpPr>
              <a:grpSpLocks/>
            </p:cNvGrpSpPr>
            <p:nvPr/>
          </p:nvGrpSpPr>
          <p:grpSpPr bwMode="auto">
            <a:xfrm>
              <a:off x="5791200" y="3733800"/>
              <a:ext cx="381000" cy="381000"/>
              <a:chOff x="3429000" y="3276600"/>
              <a:chExt cx="381000" cy="381000"/>
            </a:xfrm>
          </p:grpSpPr>
          <p:sp>
            <p:nvSpPr>
              <p:cNvPr id="170" name="Oval 169"/>
              <p:cNvSpPr/>
              <p:nvPr/>
            </p:nvSpPr>
            <p:spPr bwMode="auto">
              <a:xfrm>
                <a:off x="34290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3" name="Picture 202" descr="TP_tmp.png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4697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74" name="Group 253"/>
            <p:cNvGrpSpPr>
              <a:grpSpLocks/>
            </p:cNvGrpSpPr>
            <p:nvPr/>
          </p:nvGrpSpPr>
          <p:grpSpPr bwMode="auto">
            <a:xfrm>
              <a:off x="7924800" y="3733800"/>
              <a:ext cx="381000" cy="381000"/>
              <a:chOff x="5562600" y="3276600"/>
              <a:chExt cx="381000" cy="381000"/>
            </a:xfrm>
          </p:grpSpPr>
          <p:sp>
            <p:nvSpPr>
              <p:cNvPr id="176" name="Oval 175"/>
              <p:cNvSpPr/>
              <p:nvPr/>
            </p:nvSpPr>
            <p:spPr bwMode="auto">
              <a:xfrm>
                <a:off x="55626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2" name="Picture 251" descr="TP_tmp.png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6033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75" name="Group 201"/>
            <p:cNvGrpSpPr>
              <a:grpSpLocks/>
            </p:cNvGrpSpPr>
            <p:nvPr/>
          </p:nvGrpSpPr>
          <p:grpSpPr bwMode="auto">
            <a:xfrm>
              <a:off x="10134600" y="3733800"/>
              <a:ext cx="381000" cy="381000"/>
              <a:chOff x="7772400" y="3276600"/>
              <a:chExt cx="381000" cy="381000"/>
            </a:xfrm>
          </p:grpSpPr>
          <p:sp>
            <p:nvSpPr>
              <p:cNvPr id="182" name="Oval 181"/>
              <p:cNvSpPr/>
              <p:nvPr/>
            </p:nvSpPr>
            <p:spPr bwMode="auto">
              <a:xfrm>
                <a:off x="7772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5" name="Picture 254" descr="TP_tmp.png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4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8131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76" name="Group 207"/>
            <p:cNvGrpSpPr>
              <a:grpSpLocks/>
            </p:cNvGrpSpPr>
            <p:nvPr/>
          </p:nvGrpSpPr>
          <p:grpSpPr bwMode="auto">
            <a:xfrm>
              <a:off x="4724400" y="4343400"/>
              <a:ext cx="606425" cy="381000"/>
              <a:chOff x="2362636" y="3810000"/>
              <a:chExt cx="607594" cy="381000"/>
            </a:xfrm>
          </p:grpSpPr>
          <p:sp>
            <p:nvSpPr>
              <p:cNvPr id="188" name="Oval 187"/>
              <p:cNvSpPr/>
              <p:nvPr/>
            </p:nvSpPr>
            <p:spPr bwMode="auto">
              <a:xfrm>
                <a:off x="2362636" y="3810000"/>
                <a:ext cx="38014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6" name="Picture 205" descr="TP_tmp.png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438983" y="3937718"/>
                <a:ext cx="531247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77" name="Group 210"/>
            <p:cNvGrpSpPr>
              <a:grpSpLocks/>
            </p:cNvGrpSpPr>
            <p:nvPr/>
          </p:nvGrpSpPr>
          <p:grpSpPr bwMode="auto">
            <a:xfrm>
              <a:off x="8990009" y="4343400"/>
              <a:ext cx="552589" cy="381000"/>
              <a:chOff x="6628919" y="3810000"/>
              <a:chExt cx="551718" cy="381000"/>
            </a:xfrm>
          </p:grpSpPr>
          <p:sp>
            <p:nvSpPr>
              <p:cNvPr id="194" name="Oval 193"/>
              <p:cNvSpPr/>
              <p:nvPr/>
            </p:nvSpPr>
            <p:spPr bwMode="auto">
              <a:xfrm>
                <a:off x="6628919" y="3810000"/>
                <a:ext cx="38198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9" name="Picture 208" descr="TP_tmp.png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667098" y="3937718"/>
                <a:ext cx="513539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78" name="Group 213"/>
            <p:cNvGrpSpPr>
              <a:grpSpLocks/>
            </p:cNvGrpSpPr>
            <p:nvPr/>
          </p:nvGrpSpPr>
          <p:grpSpPr bwMode="auto">
            <a:xfrm>
              <a:off x="6934200" y="5029200"/>
              <a:ext cx="381000" cy="381000"/>
              <a:chOff x="4572000" y="4191000"/>
              <a:chExt cx="381000" cy="381000"/>
            </a:xfrm>
          </p:grpSpPr>
          <p:sp>
            <p:nvSpPr>
              <p:cNvPr id="200" name="Oval 199"/>
              <p:cNvSpPr/>
              <p:nvPr/>
            </p:nvSpPr>
            <p:spPr bwMode="auto">
              <a:xfrm>
                <a:off x="4572000" y="4191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2" name="Picture 211" descr="TP_tmp.png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4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701325" y="4318718"/>
                <a:ext cx="123958" cy="141666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cxnSp>
          <p:nvCxnSpPr>
            <p:cNvPr id="225" name="Straight Arrow Connector 224"/>
            <p:cNvCxnSpPr>
              <a:stCxn id="38" idx="4"/>
              <a:endCxn id="116" idx="0"/>
            </p:cNvCxnSpPr>
            <p:nvPr/>
          </p:nvCxnSpPr>
          <p:spPr bwMode="auto">
            <a:xfrm flipH="1">
              <a:off x="33147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stCxn id="44" idx="4"/>
              <a:endCxn id="116" idx="0"/>
            </p:cNvCxnSpPr>
            <p:nvPr/>
          </p:nvCxnSpPr>
          <p:spPr bwMode="auto">
            <a:xfrm flipH="1">
              <a:off x="33147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16" idx="4"/>
              <a:endCxn id="122" idx="0"/>
            </p:cNvCxnSpPr>
            <p:nvPr/>
          </p:nvCxnSpPr>
          <p:spPr bwMode="auto">
            <a:xfrm>
              <a:off x="3543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>
              <a:stCxn id="44" idx="4"/>
              <a:endCxn id="122" idx="0"/>
            </p:cNvCxnSpPr>
            <p:nvPr/>
          </p:nvCxnSpPr>
          <p:spPr bwMode="auto">
            <a:xfrm flipH="1">
              <a:off x="43815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>
              <a:stCxn id="50" idx="4"/>
              <a:endCxn id="122" idx="0"/>
            </p:cNvCxnSpPr>
            <p:nvPr/>
          </p:nvCxnSpPr>
          <p:spPr bwMode="auto">
            <a:xfrm flipH="1">
              <a:off x="43815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38" idx="4"/>
              <a:endCxn id="140" idx="0"/>
            </p:cNvCxnSpPr>
            <p:nvPr/>
          </p:nvCxnSpPr>
          <p:spPr bwMode="auto">
            <a:xfrm>
              <a:off x="46101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56" idx="4"/>
              <a:endCxn id="140" idx="0"/>
            </p:cNvCxnSpPr>
            <p:nvPr/>
          </p:nvCxnSpPr>
          <p:spPr bwMode="auto">
            <a:xfrm flipH="1">
              <a:off x="75819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>
              <a:stCxn id="68" idx="4"/>
              <a:endCxn id="140" idx="0"/>
            </p:cNvCxnSpPr>
            <p:nvPr/>
          </p:nvCxnSpPr>
          <p:spPr bwMode="auto">
            <a:xfrm flipH="1">
              <a:off x="75819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>
              <a:stCxn id="68" idx="4"/>
              <a:endCxn id="155" idx="0"/>
            </p:cNvCxnSpPr>
            <p:nvPr/>
          </p:nvCxnSpPr>
          <p:spPr bwMode="auto">
            <a:xfrm>
              <a:off x="9944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68" idx="4"/>
              <a:endCxn id="152" idx="0"/>
            </p:cNvCxnSpPr>
            <p:nvPr/>
          </p:nvCxnSpPr>
          <p:spPr bwMode="auto">
            <a:xfrm flipH="1">
              <a:off x="97155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62" idx="4"/>
              <a:endCxn id="155" idx="0"/>
            </p:cNvCxnSpPr>
            <p:nvPr/>
          </p:nvCxnSpPr>
          <p:spPr bwMode="auto">
            <a:xfrm>
              <a:off x="88773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56" idx="4"/>
              <a:endCxn id="155" idx="0"/>
            </p:cNvCxnSpPr>
            <p:nvPr/>
          </p:nvCxnSpPr>
          <p:spPr bwMode="auto">
            <a:xfrm>
              <a:off x="78105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50" idx="4"/>
              <a:endCxn id="146" idx="0"/>
            </p:cNvCxnSpPr>
            <p:nvPr/>
          </p:nvCxnSpPr>
          <p:spPr bwMode="auto">
            <a:xfrm>
              <a:off x="67437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56" idx="4"/>
              <a:endCxn id="146" idx="0"/>
            </p:cNvCxnSpPr>
            <p:nvPr/>
          </p:nvCxnSpPr>
          <p:spPr bwMode="auto">
            <a:xfrm>
              <a:off x="78105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44" idx="4"/>
              <a:endCxn id="134" idx="0"/>
            </p:cNvCxnSpPr>
            <p:nvPr/>
          </p:nvCxnSpPr>
          <p:spPr bwMode="auto">
            <a:xfrm>
              <a:off x="56769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50" idx="4"/>
              <a:endCxn id="134" idx="0"/>
            </p:cNvCxnSpPr>
            <p:nvPr/>
          </p:nvCxnSpPr>
          <p:spPr bwMode="auto">
            <a:xfrm flipH="1">
              <a:off x="65151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44" idx="4"/>
              <a:endCxn id="128" idx="0"/>
            </p:cNvCxnSpPr>
            <p:nvPr/>
          </p:nvCxnSpPr>
          <p:spPr bwMode="auto">
            <a:xfrm flipH="1">
              <a:off x="54483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38" idx="4"/>
              <a:endCxn id="128" idx="0"/>
            </p:cNvCxnSpPr>
            <p:nvPr/>
          </p:nvCxnSpPr>
          <p:spPr bwMode="auto">
            <a:xfrm>
              <a:off x="4610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50" idx="4"/>
              <a:endCxn id="128" idx="0"/>
            </p:cNvCxnSpPr>
            <p:nvPr/>
          </p:nvCxnSpPr>
          <p:spPr bwMode="auto">
            <a:xfrm flipH="1">
              <a:off x="54483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56" idx="4"/>
              <a:endCxn id="134" idx="0"/>
            </p:cNvCxnSpPr>
            <p:nvPr/>
          </p:nvCxnSpPr>
          <p:spPr bwMode="auto">
            <a:xfrm flipH="1">
              <a:off x="65151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62" idx="4"/>
              <a:endCxn id="146" idx="0"/>
            </p:cNvCxnSpPr>
            <p:nvPr/>
          </p:nvCxnSpPr>
          <p:spPr bwMode="auto">
            <a:xfrm flipH="1">
              <a:off x="8648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62" idx="4"/>
              <a:endCxn id="152" idx="0"/>
            </p:cNvCxnSpPr>
            <p:nvPr/>
          </p:nvCxnSpPr>
          <p:spPr bwMode="auto">
            <a:xfrm>
              <a:off x="8877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56" idx="4"/>
              <a:endCxn id="152" idx="0"/>
            </p:cNvCxnSpPr>
            <p:nvPr/>
          </p:nvCxnSpPr>
          <p:spPr bwMode="auto">
            <a:xfrm>
              <a:off x="78105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116" idx="4"/>
              <a:endCxn id="164" idx="0"/>
            </p:cNvCxnSpPr>
            <p:nvPr/>
          </p:nvCxnSpPr>
          <p:spPr bwMode="auto">
            <a:xfrm>
              <a:off x="3314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22" idx="4"/>
              <a:endCxn id="164" idx="0"/>
            </p:cNvCxnSpPr>
            <p:nvPr/>
          </p:nvCxnSpPr>
          <p:spPr bwMode="auto">
            <a:xfrm flipH="1">
              <a:off x="38481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>
              <a:stCxn id="134" idx="4"/>
              <a:endCxn id="170" idx="0"/>
            </p:cNvCxnSpPr>
            <p:nvPr/>
          </p:nvCxnSpPr>
          <p:spPr bwMode="auto">
            <a:xfrm flipH="1">
              <a:off x="5981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146" idx="4"/>
              <a:endCxn id="176" idx="0"/>
            </p:cNvCxnSpPr>
            <p:nvPr/>
          </p:nvCxnSpPr>
          <p:spPr bwMode="auto">
            <a:xfrm flipH="1">
              <a:off x="8115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155" idx="4"/>
              <a:endCxn id="182" idx="0"/>
            </p:cNvCxnSpPr>
            <p:nvPr/>
          </p:nvCxnSpPr>
          <p:spPr bwMode="auto">
            <a:xfrm flipH="1">
              <a:off x="10325100" y="3429000"/>
              <a:ext cx="4572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152" idx="4"/>
              <a:endCxn id="182" idx="0"/>
            </p:cNvCxnSpPr>
            <p:nvPr/>
          </p:nvCxnSpPr>
          <p:spPr bwMode="auto">
            <a:xfrm>
              <a:off x="9715500" y="3429000"/>
              <a:ext cx="6096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140" idx="4"/>
              <a:endCxn id="176" idx="0"/>
            </p:cNvCxnSpPr>
            <p:nvPr/>
          </p:nvCxnSpPr>
          <p:spPr bwMode="auto">
            <a:xfrm>
              <a:off x="75819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128" idx="4"/>
              <a:endCxn id="170" idx="0"/>
            </p:cNvCxnSpPr>
            <p:nvPr/>
          </p:nvCxnSpPr>
          <p:spPr bwMode="auto">
            <a:xfrm>
              <a:off x="5448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164" idx="4"/>
              <a:endCxn id="188" idx="0"/>
            </p:cNvCxnSpPr>
            <p:nvPr/>
          </p:nvCxnSpPr>
          <p:spPr bwMode="auto">
            <a:xfrm>
              <a:off x="38481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176" idx="4"/>
              <a:endCxn id="194" idx="0"/>
            </p:cNvCxnSpPr>
            <p:nvPr/>
          </p:nvCxnSpPr>
          <p:spPr bwMode="auto">
            <a:xfrm>
              <a:off x="81153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>
              <a:stCxn id="182" idx="4"/>
              <a:endCxn id="194" idx="0"/>
            </p:cNvCxnSpPr>
            <p:nvPr/>
          </p:nvCxnSpPr>
          <p:spPr bwMode="auto">
            <a:xfrm flipH="1">
              <a:off x="9180513" y="4114800"/>
              <a:ext cx="11445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170" idx="4"/>
              <a:endCxn id="188" idx="0"/>
            </p:cNvCxnSpPr>
            <p:nvPr/>
          </p:nvCxnSpPr>
          <p:spPr bwMode="auto">
            <a:xfrm flipH="1">
              <a:off x="4913313" y="4114800"/>
              <a:ext cx="10683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Straight Arrow Connector 386"/>
            <p:cNvCxnSpPr>
              <a:stCxn id="194" idx="4"/>
              <a:endCxn id="200" idx="0"/>
            </p:cNvCxnSpPr>
            <p:nvPr/>
          </p:nvCxnSpPr>
          <p:spPr bwMode="auto">
            <a:xfrm flipH="1">
              <a:off x="7124700" y="4724400"/>
              <a:ext cx="2055813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188" idx="4"/>
              <a:endCxn id="200" idx="0"/>
            </p:cNvCxnSpPr>
            <p:nvPr/>
          </p:nvCxnSpPr>
          <p:spPr bwMode="auto">
            <a:xfrm>
              <a:off x="4913313" y="4724400"/>
              <a:ext cx="2211387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0876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Worst Case Complexity? Reduction from SAT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0" y="1397001"/>
            <a:ext cx="6553200" cy="4729164"/>
          </a:xfrm>
        </p:spPr>
        <p:txBody>
          <a:bodyPr>
            <a:normAutofit/>
          </a:bodyPr>
          <a:lstStyle/>
          <a:p>
            <a:r>
              <a:rPr lang="en-US" dirty="0"/>
              <a:t>CNF clauses:</a:t>
            </a:r>
          </a:p>
          <a:p>
            <a:pPr marL="914381" lvl="1" indent="-514350">
              <a:buFont typeface="+mj-lt"/>
              <a:buAutoNum type="arabicPeriod"/>
            </a:pPr>
            <a:r>
              <a:rPr lang="en-US" dirty="0">
                <a:solidFill>
                  <a:srgbClr val="CC00CC"/>
                </a:solidFill>
              </a:rPr>
              <a:t>A v B v C</a:t>
            </a:r>
          </a:p>
          <a:p>
            <a:pPr marL="914381" lvl="1" indent="-514350">
              <a:buFont typeface="+mj-lt"/>
              <a:buAutoNum type="arabicPeriod"/>
            </a:pPr>
            <a:r>
              <a:rPr lang="en-US" dirty="0">
                <a:solidFill>
                  <a:srgbClr val="CC00CC"/>
                </a:solidFill>
              </a:rPr>
              <a:t>C v D v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>
                <a:solidFill>
                  <a:srgbClr val="CC00CC"/>
                </a:solidFill>
              </a:rPr>
              <a:t>A</a:t>
            </a:r>
          </a:p>
          <a:p>
            <a:pPr marL="914381" lvl="1" indent="-514350">
              <a:buFont typeface="+mj-lt"/>
              <a:buAutoNum type="arabicPeriod"/>
            </a:pPr>
            <a:r>
              <a:rPr lang="en-US" dirty="0">
                <a:solidFill>
                  <a:srgbClr val="CC00CC"/>
                </a:solidFill>
              </a:rPr>
              <a:t>B v C v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>
                <a:solidFill>
                  <a:srgbClr val="CC00CC"/>
                </a:solidFill>
              </a:rPr>
              <a:t>D</a:t>
            </a:r>
          </a:p>
          <a:p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(AND) &gt; 0 </a:t>
            </a:r>
            <a:r>
              <a:rPr lang="en-US" dirty="0" err="1">
                <a:solidFill>
                  <a:srgbClr val="000090"/>
                </a:solidFill>
              </a:rPr>
              <a:t>iff</a:t>
            </a:r>
            <a:r>
              <a:rPr lang="en-US" dirty="0">
                <a:solidFill>
                  <a:srgbClr val="000090"/>
                </a:solidFill>
              </a:rPr>
              <a:t> clauses are </a:t>
            </a:r>
            <a:r>
              <a:rPr lang="en-US" dirty="0" err="1">
                <a:solidFill>
                  <a:srgbClr val="000090"/>
                </a:solidFill>
              </a:rPr>
              <a:t>satisfiable</a:t>
            </a:r>
            <a:endParaRPr lang="en-US" dirty="0">
              <a:solidFill>
                <a:srgbClr val="000090"/>
              </a:solidFill>
            </a:endParaRPr>
          </a:p>
          <a:p>
            <a:pPr lvl="1"/>
            <a:r>
              <a:rPr lang="en-US" dirty="0">
                <a:solidFill>
                  <a:srgbClr val="000090"/>
                </a:solidFill>
              </a:rPr>
              <a:t>=&gt; NP-hard</a:t>
            </a:r>
          </a:p>
          <a:p>
            <a:r>
              <a:rPr lang="en-US" dirty="0">
                <a:solidFill>
                  <a:srgbClr val="CC00CC"/>
                </a:solidFill>
              </a:rPr>
              <a:t>P(AND) = S x 0.5</a:t>
            </a:r>
            <a:r>
              <a:rPr lang="en-US" sz="3600" baseline="30000" dirty="0">
                <a:solidFill>
                  <a:srgbClr val="CC00CC"/>
                </a:solidFill>
              </a:rPr>
              <a:t>n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000090"/>
                </a:solidFill>
              </a:rPr>
              <a:t>where </a:t>
            </a:r>
            <a:r>
              <a:rPr lang="en-US" dirty="0">
                <a:solidFill>
                  <a:srgbClr val="CC00CC"/>
                </a:solidFill>
              </a:rPr>
              <a:t>S</a:t>
            </a:r>
            <a:r>
              <a:rPr lang="en-US" dirty="0">
                <a:solidFill>
                  <a:srgbClr val="000090"/>
                </a:solidFill>
              </a:rPr>
              <a:t> is the number of satisfying assignments for clauses</a:t>
            </a:r>
          </a:p>
          <a:p>
            <a:pPr lvl="1"/>
            <a:r>
              <a:rPr lang="en-US" dirty="0">
                <a:solidFill>
                  <a:srgbClr val="000090"/>
                </a:solidFill>
              </a:rPr>
              <a:t>=&gt; #P-hard</a:t>
            </a:r>
          </a:p>
        </p:txBody>
      </p:sp>
      <p:pic>
        <p:nvPicPr>
          <p:cNvPr id="4" name="Picture 3" descr="bn-3sa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554829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Polytrees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152400" y="1676399"/>
            <a:ext cx="5105400" cy="4449765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A </a:t>
            </a:r>
            <a:r>
              <a:rPr lang="en-US" sz="2400" dirty="0" err="1">
                <a:ea typeface="ＭＳ Ｐゴシック" pitchFamily="34" charset="-128"/>
              </a:rPr>
              <a:t>polytree</a:t>
            </a:r>
            <a:r>
              <a:rPr lang="en-US" sz="2400" dirty="0">
                <a:ea typeface="ＭＳ Ｐゴシック" pitchFamily="34" charset="-128"/>
              </a:rPr>
              <a:t> is a directed graph with no undirected cycles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poly-trees the complexity of variable elimination is </a:t>
            </a:r>
            <a:r>
              <a:rPr lang="en-US" sz="2400" b="1" i="1" dirty="0">
                <a:solidFill>
                  <a:srgbClr val="0000FF"/>
                </a:solidFill>
                <a:ea typeface="ＭＳ Ｐゴシック" pitchFamily="34" charset="-128"/>
              </a:rPr>
              <a:t>linear in the network size </a:t>
            </a:r>
            <a:r>
              <a:rPr lang="en-US" sz="2400" dirty="0">
                <a:ea typeface="ＭＳ Ｐゴシック" pitchFamily="34" charset="-128"/>
              </a:rPr>
              <a:t>if you eliminate from the leave towards the roots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This is essentially the same theorem as for tree-structured CSPs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sp>
        <p:nvSpPr>
          <p:cNvPr id="2" name="Oval 1"/>
          <p:cNvSpPr/>
          <p:nvPr/>
        </p:nvSpPr>
        <p:spPr>
          <a:xfrm>
            <a:off x="6781800" y="19812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8486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3152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818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484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150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315200" y="137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781800" y="137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248400" y="137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13" idx="5"/>
            <a:endCxn id="2" idx="1"/>
          </p:cNvCxnSpPr>
          <p:nvPr/>
        </p:nvCxnSpPr>
        <p:spPr>
          <a:xfrm>
            <a:off x="6573604" y="16968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4"/>
            <a:endCxn id="2" idx="0"/>
          </p:cNvCxnSpPr>
          <p:nvPr/>
        </p:nvCxnSpPr>
        <p:spPr>
          <a:xfrm>
            <a:off x="6972300" y="1752600"/>
            <a:ext cx="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3"/>
            <a:endCxn id="2" idx="7"/>
          </p:cNvCxnSpPr>
          <p:nvPr/>
        </p:nvCxnSpPr>
        <p:spPr>
          <a:xfrm flipH="1">
            <a:off x="7107004" y="16968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" idx="3"/>
            <a:endCxn id="10" idx="7"/>
          </p:cNvCxnSpPr>
          <p:nvPr/>
        </p:nvCxnSpPr>
        <p:spPr>
          <a:xfrm flipH="1">
            <a:off x="6040204" y="2306404"/>
            <a:ext cx="7973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" idx="3"/>
            <a:endCxn id="9" idx="7"/>
          </p:cNvCxnSpPr>
          <p:nvPr/>
        </p:nvCxnSpPr>
        <p:spPr>
          <a:xfrm flipH="1">
            <a:off x="6573604" y="23064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" idx="4"/>
            <a:endCxn id="8" idx="0"/>
          </p:cNvCxnSpPr>
          <p:nvPr/>
        </p:nvCxnSpPr>
        <p:spPr>
          <a:xfrm>
            <a:off x="6972300" y="2362200"/>
            <a:ext cx="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" idx="5"/>
            <a:endCxn id="7" idx="1"/>
          </p:cNvCxnSpPr>
          <p:nvPr/>
        </p:nvCxnSpPr>
        <p:spPr>
          <a:xfrm>
            <a:off x="7107004" y="23064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" idx="5"/>
            <a:endCxn id="6" idx="1"/>
          </p:cNvCxnSpPr>
          <p:nvPr/>
        </p:nvCxnSpPr>
        <p:spPr>
          <a:xfrm>
            <a:off x="7107004" y="2306404"/>
            <a:ext cx="7973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10134600" y="19812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12014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06680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01346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6012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0678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668000" y="137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0134600" y="137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601200" y="137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>
            <a:stCxn id="45" idx="5"/>
            <a:endCxn id="37" idx="1"/>
          </p:cNvCxnSpPr>
          <p:nvPr/>
        </p:nvCxnSpPr>
        <p:spPr>
          <a:xfrm>
            <a:off x="9926404" y="16968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4" idx="4"/>
            <a:endCxn id="37" idx="0"/>
          </p:cNvCxnSpPr>
          <p:nvPr/>
        </p:nvCxnSpPr>
        <p:spPr>
          <a:xfrm>
            <a:off x="10325100" y="1752600"/>
            <a:ext cx="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3" idx="3"/>
            <a:endCxn id="37" idx="7"/>
          </p:cNvCxnSpPr>
          <p:nvPr/>
        </p:nvCxnSpPr>
        <p:spPr>
          <a:xfrm flipH="1">
            <a:off x="10459804" y="16968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5" idx="3"/>
            <a:endCxn id="42" idx="0"/>
          </p:cNvCxnSpPr>
          <p:nvPr/>
        </p:nvCxnSpPr>
        <p:spPr>
          <a:xfrm flipH="1">
            <a:off x="9258300" y="1696804"/>
            <a:ext cx="398696" cy="8939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5" idx="4"/>
            <a:endCxn id="41" idx="7"/>
          </p:cNvCxnSpPr>
          <p:nvPr/>
        </p:nvCxnSpPr>
        <p:spPr>
          <a:xfrm>
            <a:off x="9791700" y="1752600"/>
            <a:ext cx="134704" cy="8939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7" idx="4"/>
            <a:endCxn id="40" idx="0"/>
          </p:cNvCxnSpPr>
          <p:nvPr/>
        </p:nvCxnSpPr>
        <p:spPr>
          <a:xfrm>
            <a:off x="10325100" y="2362200"/>
            <a:ext cx="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7" idx="5"/>
            <a:endCxn id="39" idx="1"/>
          </p:cNvCxnSpPr>
          <p:nvPr/>
        </p:nvCxnSpPr>
        <p:spPr>
          <a:xfrm>
            <a:off x="10459804" y="23064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3" idx="5"/>
            <a:endCxn id="38" idx="0"/>
          </p:cNvCxnSpPr>
          <p:nvPr/>
        </p:nvCxnSpPr>
        <p:spPr>
          <a:xfrm>
            <a:off x="10993204" y="1696804"/>
            <a:ext cx="398696" cy="8939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6324600" y="4572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6962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1628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6294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0960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5626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162800" y="3962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629400" y="3962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096000" y="3962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>
            <a:stCxn id="67" idx="4"/>
            <a:endCxn id="59" idx="1"/>
          </p:cNvCxnSpPr>
          <p:nvPr/>
        </p:nvCxnSpPr>
        <p:spPr>
          <a:xfrm>
            <a:off x="6286500" y="43434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6" idx="4"/>
            <a:endCxn id="59" idx="0"/>
          </p:cNvCxnSpPr>
          <p:nvPr/>
        </p:nvCxnSpPr>
        <p:spPr>
          <a:xfrm flipH="1">
            <a:off x="6515100" y="43434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5" idx="3"/>
            <a:endCxn id="76" idx="0"/>
          </p:cNvCxnSpPr>
          <p:nvPr/>
        </p:nvCxnSpPr>
        <p:spPr>
          <a:xfrm flipH="1">
            <a:off x="7124700" y="4287604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9" idx="3"/>
            <a:endCxn id="64" idx="7"/>
          </p:cNvCxnSpPr>
          <p:nvPr/>
        </p:nvCxnSpPr>
        <p:spPr>
          <a:xfrm flipH="1">
            <a:off x="5887804" y="4897204"/>
            <a:ext cx="4925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9" idx="3"/>
            <a:endCxn id="63" idx="7"/>
          </p:cNvCxnSpPr>
          <p:nvPr/>
        </p:nvCxnSpPr>
        <p:spPr>
          <a:xfrm>
            <a:off x="6380396" y="4897204"/>
            <a:ext cx="40808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9" idx="4"/>
            <a:endCxn id="62" idx="0"/>
          </p:cNvCxnSpPr>
          <p:nvPr/>
        </p:nvCxnSpPr>
        <p:spPr>
          <a:xfrm>
            <a:off x="6515100" y="49530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6" idx="4"/>
            <a:endCxn id="61" idx="1"/>
          </p:cNvCxnSpPr>
          <p:nvPr/>
        </p:nvCxnSpPr>
        <p:spPr>
          <a:xfrm>
            <a:off x="7124700" y="49530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6" idx="5"/>
          </p:cNvCxnSpPr>
          <p:nvPr/>
        </p:nvCxnSpPr>
        <p:spPr>
          <a:xfrm>
            <a:off x="7259404" y="4897204"/>
            <a:ext cx="472188" cy="31978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6934200" y="4572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/>
          <p:cNvCxnSpPr>
            <a:stCxn id="76" idx="4"/>
            <a:endCxn id="62" idx="7"/>
          </p:cNvCxnSpPr>
          <p:nvPr/>
        </p:nvCxnSpPr>
        <p:spPr>
          <a:xfrm flipH="1">
            <a:off x="6954604" y="4953000"/>
            <a:ext cx="1700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9829800" y="4572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12014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06680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01346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96012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90678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0668000" y="3962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10134600" y="3962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9601200" y="3962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/>
          <p:cNvCxnSpPr>
            <a:stCxn id="92" idx="4"/>
            <a:endCxn id="84" idx="1"/>
          </p:cNvCxnSpPr>
          <p:nvPr/>
        </p:nvCxnSpPr>
        <p:spPr>
          <a:xfrm>
            <a:off x="9791700" y="43434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1" idx="4"/>
            <a:endCxn id="84" idx="0"/>
          </p:cNvCxnSpPr>
          <p:nvPr/>
        </p:nvCxnSpPr>
        <p:spPr>
          <a:xfrm flipH="1">
            <a:off x="10020300" y="43434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90" idx="3"/>
            <a:endCxn id="101" idx="0"/>
          </p:cNvCxnSpPr>
          <p:nvPr/>
        </p:nvCxnSpPr>
        <p:spPr>
          <a:xfrm flipH="1">
            <a:off x="10629900" y="4287604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4" idx="3"/>
            <a:endCxn id="89" idx="7"/>
          </p:cNvCxnSpPr>
          <p:nvPr/>
        </p:nvCxnSpPr>
        <p:spPr>
          <a:xfrm flipH="1">
            <a:off x="9393004" y="4897204"/>
            <a:ext cx="4925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4" idx="3"/>
            <a:endCxn id="88" idx="7"/>
          </p:cNvCxnSpPr>
          <p:nvPr/>
        </p:nvCxnSpPr>
        <p:spPr>
          <a:xfrm>
            <a:off x="9885596" y="4897204"/>
            <a:ext cx="40808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4" idx="4"/>
            <a:endCxn id="87" idx="0"/>
          </p:cNvCxnSpPr>
          <p:nvPr/>
        </p:nvCxnSpPr>
        <p:spPr>
          <a:xfrm>
            <a:off x="10020300" y="49530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01" idx="4"/>
            <a:endCxn id="86" idx="1"/>
          </p:cNvCxnSpPr>
          <p:nvPr/>
        </p:nvCxnSpPr>
        <p:spPr>
          <a:xfrm>
            <a:off x="10629900" y="49530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101" idx="5"/>
          </p:cNvCxnSpPr>
          <p:nvPr/>
        </p:nvCxnSpPr>
        <p:spPr>
          <a:xfrm>
            <a:off x="10764604" y="4897204"/>
            <a:ext cx="472188" cy="31978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10439400" y="4572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/>
          <p:cNvCxnSpPr>
            <a:stCxn id="101" idx="4"/>
            <a:endCxn id="87" idx="7"/>
          </p:cNvCxnSpPr>
          <p:nvPr/>
        </p:nvCxnSpPr>
        <p:spPr>
          <a:xfrm flipH="1">
            <a:off x="10459804" y="4953000"/>
            <a:ext cx="1700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1" idx="4"/>
            <a:endCxn id="101" idx="1"/>
          </p:cNvCxnSpPr>
          <p:nvPr/>
        </p:nvCxnSpPr>
        <p:spPr>
          <a:xfrm>
            <a:off x="10325100" y="4343400"/>
            <a:ext cx="1700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91" idx="4"/>
            <a:endCxn id="101" idx="1"/>
          </p:cNvCxnSpPr>
          <p:nvPr/>
        </p:nvCxnSpPr>
        <p:spPr>
          <a:xfrm>
            <a:off x="10325100" y="4343400"/>
            <a:ext cx="170096" cy="284396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01" idx="4"/>
            <a:endCxn id="87" idx="7"/>
          </p:cNvCxnSpPr>
          <p:nvPr/>
        </p:nvCxnSpPr>
        <p:spPr>
          <a:xfrm flipH="1">
            <a:off x="10459804" y="4953000"/>
            <a:ext cx="170096" cy="284396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4" idx="4"/>
            <a:endCxn id="87" idx="0"/>
          </p:cNvCxnSpPr>
          <p:nvPr/>
        </p:nvCxnSpPr>
        <p:spPr>
          <a:xfrm>
            <a:off x="10020300" y="4953000"/>
            <a:ext cx="304800" cy="2286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91" idx="4"/>
            <a:endCxn id="84" idx="0"/>
          </p:cNvCxnSpPr>
          <p:nvPr/>
        </p:nvCxnSpPr>
        <p:spPr>
          <a:xfrm flipH="1">
            <a:off x="10020300" y="4343400"/>
            <a:ext cx="304800" cy="2286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24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Bayes Nets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1219200" y="1304026"/>
            <a:ext cx="9046234" cy="472916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Part I: Representation</a:t>
            </a:r>
          </a:p>
          <a:p>
            <a:pPr lvl="6"/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300" dirty="0">
              <a:latin typeface="Calibri"/>
              <a:ea typeface="ＭＳ Ｐゴシック" pitchFamily="34" charset="-128"/>
              <a:cs typeface="Calibri"/>
            </a:endParaRPr>
          </a:p>
          <a:p>
            <a:pPr lvl="8"/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3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Part II: Exact inference</a:t>
            </a:r>
          </a:p>
          <a:p>
            <a:pPr lvl="7"/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Enumeration (always exponential complexity)</a:t>
            </a:r>
          </a:p>
          <a:p>
            <a:pPr lvl="6"/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Variable elimination (worst-case exponential complexity, often better)</a:t>
            </a:r>
          </a:p>
          <a:p>
            <a:pPr lvl="6"/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 is NP-hard in general</a:t>
            </a:r>
          </a:p>
          <a:p>
            <a:pPr lvl="5"/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Part III: Approximate Inference</a:t>
            </a:r>
            <a:endParaRPr lang="en-US" sz="1400" dirty="0">
              <a:latin typeface="Calibri"/>
              <a:ea typeface="ＭＳ Ｐゴシック" pitchFamily="34" charset="-128"/>
              <a:cs typeface="Calibri"/>
            </a:endParaRPr>
          </a:p>
          <a:p>
            <a:pPr lvl="3"/>
            <a:endParaRPr lang="en-US" sz="3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80226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11" y="246931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19" y="3046532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19" y="3636033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19" y="4244195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417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97001"/>
                <a:ext cx="7943850" cy="5287014"/>
              </a:xfrm>
            </p:spPr>
            <p:txBody>
              <a:bodyPr/>
              <a:lstStyle/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dirty="0"/>
                  <a:t>Given these N=10 observations of the world:</a:t>
                </a:r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, −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≈4/10</m:t>
                    </m:r>
                  </m:oMath>
                </a14:m>
                <a:endParaRPr lang="en-US" dirty="0"/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endParaRPr lang="en-US" dirty="0"/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dirty="0"/>
                  <a:t>What is the approximate value for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endParaRPr lang="en-US" dirty="0"/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1/10</a:t>
                </a:r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4/10</a:t>
                </a:r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5/10</a:t>
                </a:r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2.5/10</a:t>
                </a:r>
              </a:p>
              <a:p>
                <a:pPr marL="514350" indent="-514350">
                  <a:spcBef>
                    <a:spcPts val="0"/>
                  </a:spcBef>
                  <a:buFont typeface="+mj-lt"/>
                  <a:buAutoNum type="alphaUcPeriod"/>
                </a:pPr>
                <a:r>
                  <a:rPr lang="en-US" dirty="0"/>
                  <a:t>I’m not sure</a:t>
                </a:r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endParaRPr lang="en-US" dirty="0"/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endParaRPr lang="en-US" dirty="0"/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7943850" cy="5287014"/>
              </a:xfrm>
              <a:blipFill>
                <a:blip r:embed="rId2"/>
                <a:stretch>
                  <a:fillRect l="-1612" t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 bwMode="auto">
              <a:xfrm>
                <a:off x="5809899" y="3059437"/>
                <a:ext cx="3111500" cy="3713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b="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09899" y="3059437"/>
                <a:ext cx="3111500" cy="3713480"/>
              </a:xfrm>
              <a:prstGeom prst="rect">
                <a:avLst/>
              </a:prstGeom>
              <a:blipFill>
                <a:blip r:embed="rId3"/>
                <a:stretch>
                  <a:fillRect b="-49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8888803" y="3249937"/>
          <a:ext cx="3089224" cy="3332480"/>
        </p:xfrm>
        <a:graphic>
          <a:graphicData uri="http://schemas.openxmlformats.org/drawingml/2006/table">
            <a:tbl>
              <a:tblPr/>
              <a:tblGrid>
                <a:gridCol w="727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851537" y="2743200"/>
            <a:ext cx="3111500" cy="454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Tx/>
              <a:buFont typeface="Wingdings" pitchFamily="2" charset="2"/>
              <a:buNone/>
            </a:pPr>
            <a:r>
              <a:rPr lang="en-US" sz="2400" kern="0" dirty="0"/>
              <a:t>Counts</a:t>
            </a:r>
          </a:p>
        </p:txBody>
      </p:sp>
    </p:spTree>
    <p:extLst>
      <p:ext uri="{BB962C8B-B14F-4D97-AF65-F5344CB8AC3E}">
        <p14:creationId xmlns:p14="http://schemas.microsoft.com/office/powerpoint/2010/main" val="1665867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as you walk 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97001"/>
                <a:ext cx="7943850" cy="5287014"/>
              </a:xfrm>
            </p:spPr>
            <p:txBody>
              <a:bodyPr/>
              <a:lstStyle/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dirty="0"/>
                  <a:t>Given these N=10 observations of the world:</a:t>
                </a:r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endParaRPr lang="en-US" dirty="0"/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dirty="0"/>
                  <a:t>What is the approximate value for  </a:t>
                </a:r>
                <a:endParaRPr lang="en-US" b="0" i="1" dirty="0">
                  <a:latin typeface="Cambria Math" charset="0"/>
                </a:endParaRPr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 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endParaRPr lang="en-US" dirty="0"/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1/10</a:t>
                </a:r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5/10</a:t>
                </a:r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1/4</a:t>
                </a:r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1/5</a:t>
                </a:r>
              </a:p>
              <a:p>
                <a:pPr marL="514350" indent="-514350">
                  <a:spcBef>
                    <a:spcPts val="0"/>
                  </a:spcBef>
                  <a:buFont typeface="+mj-lt"/>
                  <a:buAutoNum type="alphaUcPeriod"/>
                </a:pPr>
                <a:r>
                  <a:rPr lang="en-US" dirty="0"/>
                  <a:t>I’m not sure</a:t>
                </a:r>
              </a:p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endParaRPr lang="en-US" dirty="0"/>
              </a:p>
              <a:p>
                <a:pPr marL="514350" lvl="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7943850" cy="5287014"/>
              </a:xfrm>
              <a:blipFill>
                <a:blip r:embed="rId2"/>
                <a:stretch>
                  <a:fillRect l="-1612" t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8888803" y="3249937"/>
          <a:ext cx="3089224" cy="3332480"/>
        </p:xfrm>
        <a:graphic>
          <a:graphicData uri="http://schemas.openxmlformats.org/drawingml/2006/table">
            <a:tbl>
              <a:tblPr/>
              <a:tblGrid>
                <a:gridCol w="727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</a:p>
                  </a:txBody>
                  <a:tcPr marL="38100" marR="38100" marT="25400" marB="25400" anchor="b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851537" y="2743200"/>
            <a:ext cx="3111500" cy="454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Tx/>
              <a:buFont typeface="Wingdings" pitchFamily="2" charset="2"/>
              <a:buNone/>
            </a:pPr>
            <a:r>
              <a:rPr lang="en-US" sz="2400" kern="0" dirty="0"/>
              <a:t>Counts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6011BAA-8F42-4C60-8959-41F5D232566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809899" y="3059437"/>
                <a:ext cx="3111500" cy="3713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b="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𝑎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𝑏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, +</m:t>
                      </m:r>
                      <m:r>
                        <a:rPr lang="en-US" sz="2400" i="1" kern="0">
                          <a:solidFill>
                            <a:schemeClr val="tx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6011BAA-8F42-4C60-8959-41F5D2325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09899" y="3059437"/>
                <a:ext cx="3111500" cy="3713480"/>
              </a:xfrm>
              <a:prstGeom prst="rect">
                <a:avLst/>
              </a:prstGeom>
              <a:blipFill>
                <a:blip r:embed="rId3"/>
                <a:stretch>
                  <a:fillRect b="-49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139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97001"/>
                <a:ext cx="5156200" cy="4729164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Given this Bayes Net &amp; CPT,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dirty="0"/>
                  <a:t>1/2</a:t>
                </a:r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dirty="0"/>
                  <a:t>1/100</a:t>
                </a:r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dirty="0"/>
                  <a:t>3/100</a:t>
                </a:r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dirty="0"/>
                  <a:t>4/100</a:t>
                </a:r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dirty="0"/>
                  <a:t>I’m not sure</a:t>
                </a:r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endParaRPr lang="en-US" dirty="0"/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endParaRPr lang="en-US" dirty="0"/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5156200" cy="4729164"/>
              </a:xfrm>
              <a:blipFill rotWithShape="0">
                <a:blip r:embed="rId2"/>
                <a:stretch>
                  <a:fillRect l="-3191" t="-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AutoShape 6"/>
          <p:cNvCxnSpPr>
            <a:cxnSpLocks noChangeShapeType="1"/>
          </p:cNvCxnSpPr>
          <p:nvPr/>
        </p:nvCxnSpPr>
        <p:spPr bwMode="auto">
          <a:xfrm>
            <a:off x="7353154" y="3156353"/>
            <a:ext cx="0" cy="84332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6"/>
          <p:cNvCxnSpPr>
            <a:cxnSpLocks noChangeShapeType="1"/>
          </p:cNvCxnSpPr>
          <p:nvPr/>
        </p:nvCxnSpPr>
        <p:spPr bwMode="auto">
          <a:xfrm>
            <a:off x="7353154" y="4453284"/>
            <a:ext cx="8464" cy="84332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41" name="Group 40"/>
          <p:cNvGrpSpPr/>
          <p:nvPr/>
        </p:nvGrpSpPr>
        <p:grpSpPr>
          <a:xfrm>
            <a:off x="7098370" y="2679123"/>
            <a:ext cx="491681" cy="477230"/>
            <a:chOff x="5972710" y="3481579"/>
            <a:chExt cx="491681" cy="477230"/>
          </a:xfrm>
        </p:grpSpPr>
        <p:sp>
          <p:nvSpPr>
            <p:cNvPr id="42" name="Oval 3"/>
            <p:cNvSpPr>
              <a:spLocks noChangeArrowheads="1"/>
            </p:cNvSpPr>
            <p:nvPr/>
          </p:nvSpPr>
          <p:spPr bwMode="auto">
            <a:xfrm>
              <a:off x="5990597" y="3505200"/>
              <a:ext cx="473794" cy="45360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00B0F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00B0F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5972710" y="3481579"/>
                  <a:ext cx="468205" cy="4616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𝐴</m:t>
                        </m:r>
                      </m:oMath>
                    </m:oMathPara>
                  </a14:m>
                  <a:endParaRPr lang="en-US" sz="24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2710" y="3481579"/>
                  <a:ext cx="468205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/>
          <p:cNvGrpSpPr/>
          <p:nvPr/>
        </p:nvGrpSpPr>
        <p:grpSpPr>
          <a:xfrm>
            <a:off x="7116257" y="3995646"/>
            <a:ext cx="483984" cy="461665"/>
            <a:chOff x="6511771" y="4340347"/>
            <a:chExt cx="483984" cy="461665"/>
          </a:xfrm>
        </p:grpSpPr>
        <p:sp>
          <p:nvSpPr>
            <p:cNvPr id="45" name="Oval 3"/>
            <p:cNvSpPr>
              <a:spLocks noChangeArrowheads="1"/>
            </p:cNvSpPr>
            <p:nvPr/>
          </p:nvSpPr>
          <p:spPr bwMode="auto">
            <a:xfrm>
              <a:off x="6511771" y="4344376"/>
              <a:ext cx="473794" cy="45360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7030A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6515880" y="4340347"/>
                  <a:ext cx="47987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𝐵</m:t>
                        </m:r>
                      </m:oMath>
                    </m:oMathPara>
                  </a14:m>
                  <a:endParaRPr lang="en-US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5880" y="4340347"/>
                  <a:ext cx="479875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7123406" y="5296604"/>
            <a:ext cx="473794" cy="461665"/>
            <a:chOff x="10626571" y="5030612"/>
            <a:chExt cx="473794" cy="461665"/>
          </a:xfrm>
        </p:grpSpPr>
        <p:sp>
          <p:nvSpPr>
            <p:cNvPr id="48" name="Oval 3"/>
            <p:cNvSpPr>
              <a:spLocks noChangeArrowheads="1"/>
            </p:cNvSpPr>
            <p:nvPr/>
          </p:nvSpPr>
          <p:spPr bwMode="auto">
            <a:xfrm>
              <a:off x="10626571" y="5034641"/>
              <a:ext cx="473794" cy="45360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0432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10630680" y="5030612"/>
                  <a:ext cx="46820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3333FF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𝐶</m:t>
                        </m:r>
                      </m:oMath>
                    </m:oMathPara>
                  </a14:m>
                  <a:endParaRPr lang="en-US" sz="2400" dirty="0">
                    <a:solidFill>
                      <a:srgbClr val="3333FF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0680" y="5030612"/>
                  <a:ext cx="468205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50" name="Table 49"/>
          <p:cNvGraphicFramePr>
            <a:graphicFrameLocks noGrp="1"/>
          </p:cNvGraphicFramePr>
          <p:nvPr>
            <p:extLst/>
          </p:nvPr>
        </p:nvGraphicFramePr>
        <p:xfrm>
          <a:off x="9529541" y="2135198"/>
          <a:ext cx="1595660" cy="824430"/>
        </p:xfrm>
        <a:graphic>
          <a:graphicData uri="http://schemas.openxmlformats.org/drawingml/2006/table">
            <a:tbl>
              <a:tblPr/>
              <a:tblGrid>
                <a:gridCol w="797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7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2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2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/>
          </p:nvPr>
        </p:nvGraphicFramePr>
        <p:xfrm>
          <a:off x="9529542" y="3260061"/>
          <a:ext cx="2357658" cy="1501068"/>
        </p:xfrm>
        <a:graphic>
          <a:graphicData uri="http://schemas.openxmlformats.org/drawingml/2006/table">
            <a:tbl>
              <a:tblPr/>
              <a:tblGrid>
                <a:gridCol w="785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+a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1/10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9/10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-a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9529542" y="5117680"/>
          <a:ext cx="2357658" cy="1501068"/>
        </p:xfrm>
        <a:graphic>
          <a:graphicData uri="http://schemas.openxmlformats.org/drawingml/2006/table">
            <a:tbl>
              <a:tblPr/>
              <a:tblGrid>
                <a:gridCol w="785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+b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4/5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1/5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-b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8191355" y="2316580"/>
                <a:ext cx="1044966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355" y="2316580"/>
                <a:ext cx="1044966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7968562" y="3679772"/>
                <a:ext cx="14040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562" y="3679772"/>
                <a:ext cx="1404039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7968914" y="5596298"/>
                <a:ext cx="14034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14" y="5596298"/>
                <a:ext cx="1403461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39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Inference: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971800"/>
            <a:ext cx="8743039" cy="20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48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vs Sampling</a:t>
            </a:r>
          </a:p>
        </p:txBody>
      </p:sp>
    </p:spTree>
    <p:extLst>
      <p:ext uri="{BB962C8B-B14F-4D97-AF65-F5344CB8AC3E}">
        <p14:creationId xmlns:p14="http://schemas.microsoft.com/office/powerpoint/2010/main" val="1592633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Motivation for Approximate Inference</a:t>
            </a:r>
          </a:p>
        </p:txBody>
      </p: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438F1642-94F1-43AF-B72F-0D404F837268}"/>
              </a:ext>
            </a:extLst>
          </p:cNvPr>
          <p:cNvSpPr txBox="1">
            <a:spLocks/>
          </p:cNvSpPr>
          <p:nvPr/>
        </p:nvSpPr>
        <p:spPr>
          <a:xfrm>
            <a:off x="352148" y="990600"/>
            <a:ext cx="11430000" cy="5867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endParaRPr lang="en-US" sz="900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Inference in Bayes</a:t>
            </a:r>
            <a:r>
              <a:rPr lang="en-US" altLang="en-US">
                <a:ea typeface="ＭＳ Ｐゴシック" pitchFamily="34" charset="-128"/>
              </a:rPr>
              <a:t>’</a:t>
            </a:r>
            <a:r>
              <a:rPr lang="en-US">
                <a:ea typeface="ＭＳ Ｐゴシック" pitchFamily="34" charset="-128"/>
              </a:rPr>
              <a:t> nets is NP-hard.</a:t>
            </a:r>
          </a:p>
          <a:p>
            <a:r>
              <a:rPr lang="en-US">
                <a:ea typeface="ＭＳ Ｐゴシック" pitchFamily="34" charset="-128"/>
              </a:rPr>
              <a:t>No known efficient probabilistic inference in general.</a:t>
            </a:r>
            <a:endParaRPr lang="en-US" dirty="0">
              <a:ea typeface="ＭＳ Ｐゴシック" pitchFamily="34" charset="-128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AA12940-8A90-4519-8324-102A67600408}"/>
              </a:ext>
            </a:extLst>
          </p:cNvPr>
          <p:cNvGrpSpPr/>
          <p:nvPr/>
        </p:nvGrpSpPr>
        <p:grpSpPr>
          <a:xfrm>
            <a:off x="1295400" y="2461260"/>
            <a:ext cx="9829800" cy="4114800"/>
            <a:chOff x="3124200" y="2286000"/>
            <a:chExt cx="7848600" cy="3124200"/>
          </a:xfrm>
        </p:grpSpPr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5E132D59-14AD-4BD0-939A-F0BCAB1480B9}"/>
                </a:ext>
              </a:extLst>
            </p:cNvPr>
            <p:cNvCxnSpPr>
              <a:stCxn id="241" idx="4"/>
              <a:endCxn id="220" idx="0"/>
            </p:cNvCxnSpPr>
            <p:nvPr/>
          </p:nvCxnSpPr>
          <p:spPr bwMode="auto">
            <a:xfrm flipH="1">
              <a:off x="3314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14" name="Group 1">
              <a:extLst>
                <a:ext uri="{FF2B5EF4-FFF2-40B4-BE49-F238E27FC236}">
                  <a16:creationId xmlns:a16="http://schemas.microsoft.com/office/drawing/2014/main" id="{C285E205-027D-46F9-BC89-A816F1BEB3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2800" y="2286000"/>
              <a:ext cx="381000" cy="381000"/>
              <a:chOff x="2438400" y="3429000"/>
              <a:chExt cx="381000" cy="381000"/>
            </a:xfrm>
          </p:grpSpPr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28200213-3DEE-4DF8-9B95-536E169206A0}"/>
                  </a:ext>
                </a:extLst>
              </p:cNvPr>
              <p:cNvSpPr/>
              <p:nvPr/>
            </p:nvSpPr>
            <p:spPr bwMode="auto">
              <a:xfrm>
                <a:off x="2438400" y="3429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2" name="Picture 241" descr="TP_tmp.png">
                <a:extLst>
                  <a:ext uri="{FF2B5EF4-FFF2-40B4-BE49-F238E27FC236}">
                    <a16:creationId xmlns:a16="http://schemas.microsoft.com/office/drawing/2014/main" id="{ACB00073-8FE7-4DAB-AABA-EFDD6CCB3E0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2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514600" y="35567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15" name="Group 52229">
              <a:extLst>
                <a:ext uri="{FF2B5EF4-FFF2-40B4-BE49-F238E27FC236}">
                  <a16:creationId xmlns:a16="http://schemas.microsoft.com/office/drawing/2014/main" id="{F4AD0BDE-78D9-45D1-96E4-2C2382AC4C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9600" y="2286000"/>
              <a:ext cx="381000" cy="381000"/>
              <a:chOff x="2057400" y="1828800"/>
              <a:chExt cx="381000" cy="381000"/>
            </a:xfrm>
          </p:grpSpPr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4252E801-5003-47F8-A3DA-07E130F26CCF}"/>
                  </a:ext>
                </a:extLst>
              </p:cNvPr>
              <p:cNvSpPr/>
              <p:nvPr/>
            </p:nvSpPr>
            <p:spPr bwMode="auto">
              <a:xfrm>
                <a:off x="2057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9" name="Picture 238" descr="TP_tmp.png">
                <a:extLst>
                  <a:ext uri="{FF2B5EF4-FFF2-40B4-BE49-F238E27FC236}">
                    <a16:creationId xmlns:a16="http://schemas.microsoft.com/office/drawing/2014/main" id="{0C55DBD8-F002-4C8E-AA6A-AE5BCA71A5F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2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33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17" name="Group 52232">
              <a:extLst>
                <a:ext uri="{FF2B5EF4-FFF2-40B4-BE49-F238E27FC236}">
                  <a16:creationId xmlns:a16="http://schemas.microsoft.com/office/drawing/2014/main" id="{BDB34538-A6DC-4AF1-A9EC-8075378DFF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86400" y="2286000"/>
              <a:ext cx="381000" cy="381000"/>
              <a:chOff x="3124200" y="1828800"/>
              <a:chExt cx="381000" cy="381000"/>
            </a:xfrm>
          </p:grpSpPr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E65520D9-94E0-40C3-B2FB-2C0B9F37F4F8}"/>
                  </a:ext>
                </a:extLst>
              </p:cNvPr>
              <p:cNvSpPr/>
              <p:nvPr/>
            </p:nvSpPr>
            <p:spPr bwMode="auto">
              <a:xfrm>
                <a:off x="31242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6" name="Picture 235" descr="TP_tmp.png">
                <a:extLst>
                  <a:ext uri="{FF2B5EF4-FFF2-40B4-BE49-F238E27FC236}">
                    <a16:creationId xmlns:a16="http://schemas.microsoft.com/office/drawing/2014/main" id="{243EC756-FFF5-430A-8485-DD4168F6EC3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004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18" name="Group 52235">
              <a:extLst>
                <a:ext uri="{FF2B5EF4-FFF2-40B4-BE49-F238E27FC236}">
                  <a16:creationId xmlns:a16="http://schemas.microsoft.com/office/drawing/2014/main" id="{BAAE511D-ECA8-48BF-AA79-BBB1136B66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3200" y="2286000"/>
              <a:ext cx="381000" cy="381000"/>
              <a:chOff x="4191000" y="1828800"/>
              <a:chExt cx="381000" cy="381000"/>
            </a:xfrm>
          </p:grpSpPr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6BB92154-9D23-47D1-BDBB-972B290DD8C7}"/>
                  </a:ext>
                </a:extLst>
              </p:cNvPr>
              <p:cNvSpPr/>
              <p:nvPr/>
            </p:nvSpPr>
            <p:spPr bwMode="auto">
              <a:xfrm>
                <a:off x="41910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3" name="Picture 232" descr="TP_tmp.png">
                <a:extLst>
                  <a:ext uri="{FF2B5EF4-FFF2-40B4-BE49-F238E27FC236}">
                    <a16:creationId xmlns:a16="http://schemas.microsoft.com/office/drawing/2014/main" id="{055E1E8C-8701-4CF3-9991-C9D150F9E49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672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19" name="Group 52238">
              <a:extLst>
                <a:ext uri="{FF2B5EF4-FFF2-40B4-BE49-F238E27FC236}">
                  <a16:creationId xmlns:a16="http://schemas.microsoft.com/office/drawing/2014/main" id="{288AA1E7-3C7E-4A8C-AB91-D88643A748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00" y="2286000"/>
              <a:ext cx="381000" cy="381000"/>
              <a:chOff x="5257800" y="1828800"/>
              <a:chExt cx="381000" cy="381000"/>
            </a:xfrm>
          </p:grpSpPr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37A8D874-9233-442B-88B6-C58F7A2012FE}"/>
                  </a:ext>
                </a:extLst>
              </p:cNvPr>
              <p:cNvSpPr/>
              <p:nvPr/>
            </p:nvSpPr>
            <p:spPr bwMode="auto">
              <a:xfrm>
                <a:off x="52578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0" name="Picture 229" descr="TP_tmp.png">
                <a:extLst>
                  <a:ext uri="{FF2B5EF4-FFF2-40B4-BE49-F238E27FC236}">
                    <a16:creationId xmlns:a16="http://schemas.microsoft.com/office/drawing/2014/main" id="{DE5745F1-00AA-4032-8226-A3BB21909EF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3340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20" name="Group 52241">
              <a:extLst>
                <a:ext uri="{FF2B5EF4-FFF2-40B4-BE49-F238E27FC236}">
                  <a16:creationId xmlns:a16="http://schemas.microsoft.com/office/drawing/2014/main" id="{B2106A54-E0FD-4F8E-9709-A3ECB81AB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86800" y="2286000"/>
              <a:ext cx="381000" cy="381000"/>
              <a:chOff x="6324600" y="1828800"/>
              <a:chExt cx="381000" cy="381000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F0A8DED5-2A3F-4B01-BD4E-51C13645AB50}"/>
                  </a:ext>
                </a:extLst>
              </p:cNvPr>
              <p:cNvSpPr/>
              <p:nvPr/>
            </p:nvSpPr>
            <p:spPr bwMode="auto">
              <a:xfrm>
                <a:off x="63246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26" name="Picture 225" descr="TP_tmp.png">
                <a:extLst>
                  <a:ext uri="{FF2B5EF4-FFF2-40B4-BE49-F238E27FC236}">
                    <a16:creationId xmlns:a16="http://schemas.microsoft.com/office/drawing/2014/main" id="{8B8E06F6-0934-4268-B183-96208B4135C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2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4008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21" name="Group 52244">
              <a:extLst>
                <a:ext uri="{FF2B5EF4-FFF2-40B4-BE49-F238E27FC236}">
                  <a16:creationId xmlns:a16="http://schemas.microsoft.com/office/drawing/2014/main" id="{C993E2DA-99D2-463B-8A8F-BF8A4DC597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3600" y="2286000"/>
              <a:ext cx="381000" cy="381000"/>
              <a:chOff x="7391400" y="1828800"/>
              <a:chExt cx="381000" cy="381000"/>
            </a:xfrm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0E6E9EE1-2F41-4787-ADE4-D1FE8CD777DA}"/>
                  </a:ext>
                </a:extLst>
              </p:cNvPr>
              <p:cNvSpPr/>
              <p:nvPr/>
            </p:nvSpPr>
            <p:spPr bwMode="auto">
              <a:xfrm>
                <a:off x="7391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23" name="Picture 222" descr="TP_tmp.png">
                <a:extLst>
                  <a:ext uri="{FF2B5EF4-FFF2-40B4-BE49-F238E27FC236}">
                    <a16:creationId xmlns:a16="http://schemas.microsoft.com/office/drawing/2014/main" id="{CE666401-2213-49F3-94DC-6B07E27074A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467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23" name="Group 52253">
              <a:extLst>
                <a:ext uri="{FF2B5EF4-FFF2-40B4-BE49-F238E27FC236}">
                  <a16:creationId xmlns:a16="http://schemas.microsoft.com/office/drawing/2014/main" id="{B5EF5233-AA04-49D7-9C96-04FC85D207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4200" y="3048000"/>
              <a:ext cx="381000" cy="381000"/>
              <a:chOff x="762000" y="2743200"/>
              <a:chExt cx="381000" cy="381000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5F0E4FD5-A07B-4A2D-BCF4-9BD204812CF1}"/>
                  </a:ext>
                </a:extLst>
              </p:cNvPr>
              <p:cNvSpPr/>
              <p:nvPr/>
            </p:nvSpPr>
            <p:spPr bwMode="auto">
              <a:xfrm>
                <a:off x="762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21" name="Picture 220" descr="TP_tmp.png">
                <a:extLst>
                  <a:ext uri="{FF2B5EF4-FFF2-40B4-BE49-F238E27FC236}">
                    <a16:creationId xmlns:a16="http://schemas.microsoft.com/office/drawing/2014/main" id="{0C1E6BD1-597D-4B78-AED6-5292E945858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64763" y="2870918"/>
                <a:ext cx="177082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24" name="Group 225">
              <a:extLst>
                <a:ext uri="{FF2B5EF4-FFF2-40B4-BE49-F238E27FC236}">
                  <a16:creationId xmlns:a16="http://schemas.microsoft.com/office/drawing/2014/main" id="{9DAFF4F6-E512-4075-AB57-D3B81A413D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91000" y="3048000"/>
              <a:ext cx="381000" cy="381000"/>
              <a:chOff x="1828800" y="2743200"/>
              <a:chExt cx="381000" cy="38100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4968275A-39C5-4F4C-8622-A0FAAA72B4E6}"/>
                  </a:ext>
                </a:extLst>
              </p:cNvPr>
              <p:cNvSpPr/>
              <p:nvPr/>
            </p:nvSpPr>
            <p:spPr bwMode="auto">
              <a:xfrm>
                <a:off x="1828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9" name="Picture 218" descr="TP_tmp.png">
                <a:extLst>
                  <a:ext uri="{FF2B5EF4-FFF2-40B4-BE49-F238E27FC236}">
                    <a16:creationId xmlns:a16="http://schemas.microsoft.com/office/drawing/2014/main" id="{FAD39966-F040-426F-99D1-B05EF5461DB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922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25" name="Group 229">
              <a:extLst>
                <a:ext uri="{FF2B5EF4-FFF2-40B4-BE49-F238E27FC236}">
                  <a16:creationId xmlns:a16="http://schemas.microsoft.com/office/drawing/2014/main" id="{C931C071-24F9-49D6-B4DC-C7AF66B799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57800" y="3048000"/>
              <a:ext cx="381000" cy="381000"/>
              <a:chOff x="2895600" y="2743200"/>
              <a:chExt cx="381000" cy="381000"/>
            </a:xfrm>
          </p:grpSpPr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81C75008-4197-4D3D-A3D7-886910815365}"/>
                  </a:ext>
                </a:extLst>
              </p:cNvPr>
              <p:cNvSpPr/>
              <p:nvPr/>
            </p:nvSpPr>
            <p:spPr bwMode="auto">
              <a:xfrm>
                <a:off x="2895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7" name="Picture 216" descr="TP_tmp.png">
                <a:extLst>
                  <a:ext uri="{FF2B5EF4-FFF2-40B4-BE49-F238E27FC236}">
                    <a16:creationId xmlns:a16="http://schemas.microsoft.com/office/drawing/2014/main" id="{62E41FEA-2AE9-4075-A2A7-2A4C95F61D0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989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26" name="Group 232">
              <a:extLst>
                <a:ext uri="{FF2B5EF4-FFF2-40B4-BE49-F238E27FC236}">
                  <a16:creationId xmlns:a16="http://schemas.microsoft.com/office/drawing/2014/main" id="{C29110E1-6572-496D-A09A-F7B358D1E9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24600" y="3048000"/>
              <a:ext cx="381000" cy="381000"/>
              <a:chOff x="3962400" y="2743200"/>
              <a:chExt cx="381000" cy="381000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04236CBB-B227-4CC9-9EBD-EEDF03ACD05C}"/>
                  </a:ext>
                </a:extLst>
              </p:cNvPr>
              <p:cNvSpPr/>
              <p:nvPr/>
            </p:nvSpPr>
            <p:spPr bwMode="auto">
              <a:xfrm>
                <a:off x="39624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5" name="Picture 214" descr="TP_tmp.png">
                <a:extLst>
                  <a:ext uri="{FF2B5EF4-FFF2-40B4-BE49-F238E27FC236}">
                    <a16:creationId xmlns:a16="http://schemas.microsoft.com/office/drawing/2014/main" id="{09861AA0-C038-4A57-A2E0-E3671F9E44F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0563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27" name="Group 235">
              <a:extLst>
                <a:ext uri="{FF2B5EF4-FFF2-40B4-BE49-F238E27FC236}">
                  <a16:creationId xmlns:a16="http://schemas.microsoft.com/office/drawing/2014/main" id="{C6126CF8-3B4C-4065-87D3-7B66AD1513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1400" y="3048000"/>
              <a:ext cx="381000" cy="381000"/>
              <a:chOff x="5029200" y="2743200"/>
              <a:chExt cx="381000" cy="381000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85EBB909-A05F-433B-8785-9974E69DCDB5}"/>
                  </a:ext>
                </a:extLst>
              </p:cNvPr>
              <p:cNvSpPr/>
              <p:nvPr/>
            </p:nvSpPr>
            <p:spPr bwMode="auto">
              <a:xfrm>
                <a:off x="50292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3" name="Picture 212" descr="TP_tmp.png">
                <a:extLst>
                  <a:ext uri="{FF2B5EF4-FFF2-40B4-BE49-F238E27FC236}">
                    <a16:creationId xmlns:a16="http://schemas.microsoft.com/office/drawing/2014/main" id="{C4519CA3-3D1D-41C7-994F-CC82D37B20E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231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29" name="Group 238">
              <a:extLst>
                <a:ext uri="{FF2B5EF4-FFF2-40B4-BE49-F238E27FC236}">
                  <a16:creationId xmlns:a16="http://schemas.microsoft.com/office/drawing/2014/main" id="{86D586F2-5093-4F75-91B5-ACC72C9389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8200" y="3048000"/>
              <a:ext cx="381000" cy="381000"/>
              <a:chOff x="6096000" y="2743200"/>
              <a:chExt cx="381000" cy="381000"/>
            </a:xfrm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1F1A9784-22C6-4246-8C0C-334C7776D0BD}"/>
                  </a:ext>
                </a:extLst>
              </p:cNvPr>
              <p:cNvSpPr/>
              <p:nvPr/>
            </p:nvSpPr>
            <p:spPr bwMode="auto">
              <a:xfrm>
                <a:off x="6096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0" name="Picture 209" descr="TP_tmp.png">
                <a:extLst>
                  <a:ext uri="{FF2B5EF4-FFF2-40B4-BE49-F238E27FC236}">
                    <a16:creationId xmlns:a16="http://schemas.microsoft.com/office/drawing/2014/main" id="{FAEB7F9E-389D-4642-AF10-5DF848D6DD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1899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30" name="Group 241">
              <a:extLst>
                <a:ext uri="{FF2B5EF4-FFF2-40B4-BE49-F238E27FC236}">
                  <a16:creationId xmlns:a16="http://schemas.microsoft.com/office/drawing/2014/main" id="{A24FD1BF-E698-48CF-A3A9-E8EDAEBCA6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5000" y="3048000"/>
              <a:ext cx="381000" cy="381000"/>
              <a:chOff x="7162800" y="2743200"/>
              <a:chExt cx="381000" cy="381000"/>
            </a:xfrm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68DD8BEA-FED4-4A69-B199-EF664B47055D}"/>
                  </a:ext>
                </a:extLst>
              </p:cNvPr>
              <p:cNvSpPr/>
              <p:nvPr/>
            </p:nvSpPr>
            <p:spPr bwMode="auto">
              <a:xfrm>
                <a:off x="7162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7" name="Picture 206" descr="TP_tmp.png">
                <a:extLst>
                  <a:ext uri="{FF2B5EF4-FFF2-40B4-BE49-F238E27FC236}">
                    <a16:creationId xmlns:a16="http://schemas.microsoft.com/office/drawing/2014/main" id="{0706F4AF-E32E-4905-B9D1-08ED24C16C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3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256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31" name="Group 244">
              <a:extLst>
                <a:ext uri="{FF2B5EF4-FFF2-40B4-BE49-F238E27FC236}">
                  <a16:creationId xmlns:a16="http://schemas.microsoft.com/office/drawing/2014/main" id="{BCEC9FDB-F927-4E1D-BCB1-E2FE1C314A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91800" y="3048000"/>
              <a:ext cx="381000" cy="381000"/>
              <a:chOff x="8229600" y="2743200"/>
              <a:chExt cx="381000" cy="381000"/>
            </a:xfrm>
          </p:grpSpPr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B755D47D-930F-4DC0-AB97-4AC7096D77E4}"/>
                  </a:ext>
                </a:extLst>
              </p:cNvPr>
              <p:cNvSpPr/>
              <p:nvPr/>
            </p:nvSpPr>
            <p:spPr bwMode="auto">
              <a:xfrm>
                <a:off x="8229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4" name="Picture 203" descr="TP_tmp.png">
                <a:extLst>
                  <a:ext uri="{FF2B5EF4-FFF2-40B4-BE49-F238E27FC236}">
                    <a16:creationId xmlns:a16="http://schemas.microsoft.com/office/drawing/2014/main" id="{9D73E343-4EF0-4C66-96CF-81A66DDC5E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323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32" name="Group 247">
              <a:extLst>
                <a:ext uri="{FF2B5EF4-FFF2-40B4-BE49-F238E27FC236}">
                  <a16:creationId xmlns:a16="http://schemas.microsoft.com/office/drawing/2014/main" id="{FC087BCE-F885-4C7B-B148-8C5955AFBC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3733800"/>
              <a:ext cx="381000" cy="381000"/>
              <a:chOff x="1295400" y="3276600"/>
              <a:chExt cx="381000" cy="381000"/>
            </a:xfrm>
          </p:grpSpPr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F0DB9F94-5BE1-48E6-A8A2-B01AF5D005D5}"/>
                  </a:ext>
                </a:extLst>
              </p:cNvPr>
              <p:cNvSpPr/>
              <p:nvPr/>
            </p:nvSpPr>
            <p:spPr bwMode="auto">
              <a:xfrm>
                <a:off x="1295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1" name="Picture 200" descr="TP_tmp.png">
                <a:extLst>
                  <a:ext uri="{FF2B5EF4-FFF2-40B4-BE49-F238E27FC236}">
                    <a16:creationId xmlns:a16="http://schemas.microsoft.com/office/drawing/2014/main" id="{7562EEF9-B5D0-4967-B3D0-CCC3AF80F9D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336183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33" name="Group 204">
              <a:extLst>
                <a:ext uri="{FF2B5EF4-FFF2-40B4-BE49-F238E27FC236}">
                  <a16:creationId xmlns:a16="http://schemas.microsoft.com/office/drawing/2014/main" id="{82F5F8AF-181C-49BC-94B0-12FBFAD1E8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1200" y="3733800"/>
              <a:ext cx="381000" cy="381000"/>
              <a:chOff x="3429000" y="3276600"/>
              <a:chExt cx="381000" cy="381000"/>
            </a:xfrm>
          </p:grpSpPr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3F4E3653-691C-4A0D-8513-E567FD6BDE19}"/>
                  </a:ext>
                </a:extLst>
              </p:cNvPr>
              <p:cNvSpPr/>
              <p:nvPr/>
            </p:nvSpPr>
            <p:spPr bwMode="auto">
              <a:xfrm>
                <a:off x="34290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98" name="Picture 197" descr="TP_tmp.png">
                <a:extLst>
                  <a:ext uri="{FF2B5EF4-FFF2-40B4-BE49-F238E27FC236}">
                    <a16:creationId xmlns:a16="http://schemas.microsoft.com/office/drawing/2014/main" id="{4C331C08-12F6-4F3B-91BD-4B886F6F80B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4697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35" name="Group 253">
              <a:extLst>
                <a:ext uri="{FF2B5EF4-FFF2-40B4-BE49-F238E27FC236}">
                  <a16:creationId xmlns:a16="http://schemas.microsoft.com/office/drawing/2014/main" id="{DD09BACD-4B37-4424-B069-1415A7DF21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3733800"/>
              <a:ext cx="381000" cy="381000"/>
              <a:chOff x="5562600" y="3276600"/>
              <a:chExt cx="381000" cy="381000"/>
            </a:xfrm>
          </p:grpSpPr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7478203E-4499-4F59-A981-6A1533E8377B}"/>
                  </a:ext>
                </a:extLst>
              </p:cNvPr>
              <p:cNvSpPr/>
              <p:nvPr/>
            </p:nvSpPr>
            <p:spPr bwMode="auto">
              <a:xfrm>
                <a:off x="55626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96" name="Picture 195" descr="TP_tmp.png">
                <a:extLst>
                  <a:ext uri="{FF2B5EF4-FFF2-40B4-BE49-F238E27FC236}">
                    <a16:creationId xmlns:a16="http://schemas.microsoft.com/office/drawing/2014/main" id="{BA6BAEAC-5430-4AA5-B7A5-F98F4E2B6F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6033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36" name="Group 201">
              <a:extLst>
                <a:ext uri="{FF2B5EF4-FFF2-40B4-BE49-F238E27FC236}">
                  <a16:creationId xmlns:a16="http://schemas.microsoft.com/office/drawing/2014/main" id="{66B27972-5B72-409F-AFB7-3C716C4F96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4600" y="3733800"/>
              <a:ext cx="381000" cy="381000"/>
              <a:chOff x="7772400" y="3276600"/>
              <a:chExt cx="381000" cy="38100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9491AF12-5657-43C0-A78B-169878C66211}"/>
                  </a:ext>
                </a:extLst>
              </p:cNvPr>
              <p:cNvSpPr/>
              <p:nvPr/>
            </p:nvSpPr>
            <p:spPr bwMode="auto">
              <a:xfrm>
                <a:off x="7772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93" name="Picture 192" descr="TP_tmp.png">
                <a:extLst>
                  <a:ext uri="{FF2B5EF4-FFF2-40B4-BE49-F238E27FC236}">
                    <a16:creationId xmlns:a16="http://schemas.microsoft.com/office/drawing/2014/main" id="{09881012-4B31-4A5B-AB9B-282F3973F5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4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8131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37" name="Group 207">
              <a:extLst>
                <a:ext uri="{FF2B5EF4-FFF2-40B4-BE49-F238E27FC236}">
                  <a16:creationId xmlns:a16="http://schemas.microsoft.com/office/drawing/2014/main" id="{889D2E96-8BDD-4DA9-9DA8-0FD07B82CC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24400" y="4343400"/>
              <a:ext cx="606425" cy="381000"/>
              <a:chOff x="2362636" y="3810000"/>
              <a:chExt cx="607594" cy="381000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63A6566D-2484-42FB-8D9A-725B8DFDDF4B}"/>
                  </a:ext>
                </a:extLst>
              </p:cNvPr>
              <p:cNvSpPr/>
              <p:nvPr/>
            </p:nvSpPr>
            <p:spPr bwMode="auto">
              <a:xfrm>
                <a:off x="2362636" y="3810000"/>
                <a:ext cx="38014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91" name="Picture 190" descr="TP_tmp.png">
                <a:extLst>
                  <a:ext uri="{FF2B5EF4-FFF2-40B4-BE49-F238E27FC236}">
                    <a16:creationId xmlns:a16="http://schemas.microsoft.com/office/drawing/2014/main" id="{7B318855-26CB-4406-9EE0-2C04FD6843E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438983" y="3937718"/>
                <a:ext cx="531247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3880B7F1-8FB4-4F66-BB82-14002437C7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90009" y="4343400"/>
              <a:ext cx="552589" cy="381000"/>
              <a:chOff x="6628919" y="3810000"/>
              <a:chExt cx="551718" cy="381000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988A4C5-2F92-42FC-AC60-083A30DA8BE5}"/>
                  </a:ext>
                </a:extLst>
              </p:cNvPr>
              <p:cNvSpPr/>
              <p:nvPr/>
            </p:nvSpPr>
            <p:spPr bwMode="auto">
              <a:xfrm>
                <a:off x="6628919" y="3810000"/>
                <a:ext cx="38198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89" name="Picture 188" descr="TP_tmp.png">
                <a:extLst>
                  <a:ext uri="{FF2B5EF4-FFF2-40B4-BE49-F238E27FC236}">
                    <a16:creationId xmlns:a16="http://schemas.microsoft.com/office/drawing/2014/main" id="{A27B15A2-BE74-445C-953A-EFB317EFDC8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667098" y="3937718"/>
                <a:ext cx="513539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39" name="Group 213">
              <a:extLst>
                <a:ext uri="{FF2B5EF4-FFF2-40B4-BE49-F238E27FC236}">
                  <a16:creationId xmlns:a16="http://schemas.microsoft.com/office/drawing/2014/main" id="{040C74FD-A54F-4AA1-A300-2282619C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4200" y="5029200"/>
              <a:ext cx="381000" cy="381000"/>
              <a:chOff x="4572000" y="4191000"/>
              <a:chExt cx="381000" cy="381000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4AAF592-8913-4E80-BFB4-04FE5EA3C5E2}"/>
                  </a:ext>
                </a:extLst>
              </p:cNvPr>
              <p:cNvSpPr/>
              <p:nvPr/>
            </p:nvSpPr>
            <p:spPr bwMode="auto">
              <a:xfrm>
                <a:off x="4572000" y="4191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86" name="Picture 185" descr="TP_tmp.png">
                <a:extLst>
                  <a:ext uri="{FF2B5EF4-FFF2-40B4-BE49-F238E27FC236}">
                    <a16:creationId xmlns:a16="http://schemas.microsoft.com/office/drawing/2014/main" id="{F96B0B58-B660-4938-B348-A02149F602E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4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701325" y="4318718"/>
                <a:ext cx="123958" cy="141666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7FCEBB4B-E029-4E9D-BA6E-0E90DE806F3D}"/>
                </a:ext>
              </a:extLst>
            </p:cNvPr>
            <p:cNvCxnSpPr>
              <a:stCxn id="238" idx="4"/>
              <a:endCxn id="220" idx="0"/>
            </p:cNvCxnSpPr>
            <p:nvPr/>
          </p:nvCxnSpPr>
          <p:spPr bwMode="auto">
            <a:xfrm flipH="1">
              <a:off x="33147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79B02DBE-B15B-44C5-8CEF-BC570877D973}"/>
                </a:ext>
              </a:extLst>
            </p:cNvPr>
            <p:cNvCxnSpPr>
              <a:stCxn id="235" idx="4"/>
              <a:endCxn id="220" idx="0"/>
            </p:cNvCxnSpPr>
            <p:nvPr/>
          </p:nvCxnSpPr>
          <p:spPr bwMode="auto">
            <a:xfrm flipH="1">
              <a:off x="33147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DDF24EC7-C425-4614-9E1D-87444C017E35}"/>
                </a:ext>
              </a:extLst>
            </p:cNvPr>
            <p:cNvCxnSpPr>
              <a:stCxn id="241" idx="4"/>
              <a:endCxn id="218" idx="0"/>
            </p:cNvCxnSpPr>
            <p:nvPr/>
          </p:nvCxnSpPr>
          <p:spPr bwMode="auto">
            <a:xfrm>
              <a:off x="3543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5E355FE4-5C10-4047-9F11-9FB9A4926542}"/>
                </a:ext>
              </a:extLst>
            </p:cNvPr>
            <p:cNvCxnSpPr>
              <a:stCxn id="235" idx="4"/>
              <a:endCxn id="218" idx="0"/>
            </p:cNvCxnSpPr>
            <p:nvPr/>
          </p:nvCxnSpPr>
          <p:spPr bwMode="auto">
            <a:xfrm flipH="1">
              <a:off x="43815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3DFC5B57-95D9-4FB6-B7E9-B2AD4B2C3AB5}"/>
                </a:ext>
              </a:extLst>
            </p:cNvPr>
            <p:cNvCxnSpPr>
              <a:stCxn id="232" idx="4"/>
              <a:endCxn id="218" idx="0"/>
            </p:cNvCxnSpPr>
            <p:nvPr/>
          </p:nvCxnSpPr>
          <p:spPr bwMode="auto">
            <a:xfrm flipH="1">
              <a:off x="43815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789A3771-00BD-4557-ACFA-7352328CE8B2}"/>
                </a:ext>
              </a:extLst>
            </p:cNvPr>
            <p:cNvCxnSpPr>
              <a:stCxn id="238" idx="4"/>
              <a:endCxn id="211" idx="0"/>
            </p:cNvCxnSpPr>
            <p:nvPr/>
          </p:nvCxnSpPr>
          <p:spPr bwMode="auto">
            <a:xfrm>
              <a:off x="46101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FB6EAC81-0EC1-4023-9C11-7427AF96C41E}"/>
                </a:ext>
              </a:extLst>
            </p:cNvPr>
            <p:cNvCxnSpPr>
              <a:stCxn id="229" idx="4"/>
              <a:endCxn id="211" idx="0"/>
            </p:cNvCxnSpPr>
            <p:nvPr/>
          </p:nvCxnSpPr>
          <p:spPr bwMode="auto">
            <a:xfrm flipH="1">
              <a:off x="75819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5D131E8D-57E1-49FD-B25D-BC318FD509D8}"/>
                </a:ext>
              </a:extLst>
            </p:cNvPr>
            <p:cNvCxnSpPr>
              <a:stCxn id="222" idx="4"/>
              <a:endCxn id="211" idx="0"/>
            </p:cNvCxnSpPr>
            <p:nvPr/>
          </p:nvCxnSpPr>
          <p:spPr bwMode="auto">
            <a:xfrm flipH="1">
              <a:off x="75819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0EAA8179-D359-46A8-B1B3-D64E41FAEE67}"/>
                </a:ext>
              </a:extLst>
            </p:cNvPr>
            <p:cNvCxnSpPr>
              <a:stCxn id="222" idx="4"/>
              <a:endCxn id="202" idx="0"/>
            </p:cNvCxnSpPr>
            <p:nvPr/>
          </p:nvCxnSpPr>
          <p:spPr bwMode="auto">
            <a:xfrm>
              <a:off x="9944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CEC7C20C-FC7A-4483-83BA-7806571C59A7}"/>
                </a:ext>
              </a:extLst>
            </p:cNvPr>
            <p:cNvCxnSpPr>
              <a:stCxn id="222" idx="4"/>
              <a:endCxn id="205" idx="0"/>
            </p:cNvCxnSpPr>
            <p:nvPr/>
          </p:nvCxnSpPr>
          <p:spPr bwMode="auto">
            <a:xfrm flipH="1">
              <a:off x="97155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70BC2DB4-3A0D-42D9-A750-4F54876C9491}"/>
                </a:ext>
              </a:extLst>
            </p:cNvPr>
            <p:cNvCxnSpPr>
              <a:stCxn id="224" idx="4"/>
              <a:endCxn id="202" idx="0"/>
            </p:cNvCxnSpPr>
            <p:nvPr/>
          </p:nvCxnSpPr>
          <p:spPr bwMode="auto">
            <a:xfrm>
              <a:off x="88773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F7CE179A-1216-407E-9843-D617440F96CF}"/>
                </a:ext>
              </a:extLst>
            </p:cNvPr>
            <p:cNvCxnSpPr>
              <a:stCxn id="229" idx="4"/>
              <a:endCxn id="202" idx="0"/>
            </p:cNvCxnSpPr>
            <p:nvPr/>
          </p:nvCxnSpPr>
          <p:spPr bwMode="auto">
            <a:xfrm>
              <a:off x="78105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D284EE38-FA69-48F7-896B-5F277F116764}"/>
                </a:ext>
              </a:extLst>
            </p:cNvPr>
            <p:cNvCxnSpPr>
              <a:stCxn id="232" idx="4"/>
              <a:endCxn id="208" idx="0"/>
            </p:cNvCxnSpPr>
            <p:nvPr/>
          </p:nvCxnSpPr>
          <p:spPr bwMode="auto">
            <a:xfrm>
              <a:off x="67437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BEE8C5F-A3B9-4F1C-91DF-742D354182A4}"/>
                </a:ext>
              </a:extLst>
            </p:cNvPr>
            <p:cNvCxnSpPr>
              <a:stCxn id="229" idx="4"/>
              <a:endCxn id="208" idx="0"/>
            </p:cNvCxnSpPr>
            <p:nvPr/>
          </p:nvCxnSpPr>
          <p:spPr bwMode="auto">
            <a:xfrm>
              <a:off x="78105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7ECF99AF-5FCB-4F05-AC66-22A4CF688178}"/>
                </a:ext>
              </a:extLst>
            </p:cNvPr>
            <p:cNvCxnSpPr>
              <a:stCxn id="235" idx="4"/>
              <a:endCxn id="214" idx="0"/>
            </p:cNvCxnSpPr>
            <p:nvPr/>
          </p:nvCxnSpPr>
          <p:spPr bwMode="auto">
            <a:xfrm>
              <a:off x="56769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543736A1-3D51-40E4-AD68-FA61BE483898}"/>
                </a:ext>
              </a:extLst>
            </p:cNvPr>
            <p:cNvCxnSpPr>
              <a:stCxn id="232" idx="4"/>
              <a:endCxn id="214" idx="0"/>
            </p:cNvCxnSpPr>
            <p:nvPr/>
          </p:nvCxnSpPr>
          <p:spPr bwMode="auto">
            <a:xfrm flipH="1">
              <a:off x="65151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1A0F6FDC-54D9-4ADB-AE79-448AD092CA40}"/>
                </a:ext>
              </a:extLst>
            </p:cNvPr>
            <p:cNvCxnSpPr>
              <a:stCxn id="235" idx="4"/>
              <a:endCxn id="216" idx="0"/>
            </p:cNvCxnSpPr>
            <p:nvPr/>
          </p:nvCxnSpPr>
          <p:spPr bwMode="auto">
            <a:xfrm flipH="1">
              <a:off x="54483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EE6D2C50-EE7C-49A0-9875-A5A5AB283CBB}"/>
                </a:ext>
              </a:extLst>
            </p:cNvPr>
            <p:cNvCxnSpPr>
              <a:stCxn id="238" idx="4"/>
              <a:endCxn id="216" idx="0"/>
            </p:cNvCxnSpPr>
            <p:nvPr/>
          </p:nvCxnSpPr>
          <p:spPr bwMode="auto">
            <a:xfrm>
              <a:off x="4610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2885BC7B-6A4E-4539-86AF-FFAEB87E9901}"/>
                </a:ext>
              </a:extLst>
            </p:cNvPr>
            <p:cNvCxnSpPr>
              <a:stCxn id="232" idx="4"/>
              <a:endCxn id="216" idx="0"/>
            </p:cNvCxnSpPr>
            <p:nvPr/>
          </p:nvCxnSpPr>
          <p:spPr bwMode="auto">
            <a:xfrm flipH="1">
              <a:off x="54483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936E1924-4570-4D24-A9A0-D0CC5FD56A64}"/>
                </a:ext>
              </a:extLst>
            </p:cNvPr>
            <p:cNvCxnSpPr>
              <a:stCxn id="229" idx="4"/>
              <a:endCxn id="214" idx="0"/>
            </p:cNvCxnSpPr>
            <p:nvPr/>
          </p:nvCxnSpPr>
          <p:spPr bwMode="auto">
            <a:xfrm flipH="1">
              <a:off x="65151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D5AB3066-1C79-414D-B817-81CD7C7EB8B8}"/>
                </a:ext>
              </a:extLst>
            </p:cNvPr>
            <p:cNvCxnSpPr>
              <a:stCxn id="224" idx="4"/>
              <a:endCxn id="208" idx="0"/>
            </p:cNvCxnSpPr>
            <p:nvPr/>
          </p:nvCxnSpPr>
          <p:spPr bwMode="auto">
            <a:xfrm flipH="1">
              <a:off x="8648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D7B2E5E2-F47B-4220-A282-A4681DF5C965}"/>
                </a:ext>
              </a:extLst>
            </p:cNvPr>
            <p:cNvCxnSpPr>
              <a:stCxn id="224" idx="4"/>
              <a:endCxn id="205" idx="0"/>
            </p:cNvCxnSpPr>
            <p:nvPr/>
          </p:nvCxnSpPr>
          <p:spPr bwMode="auto">
            <a:xfrm>
              <a:off x="8877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61ABBA13-4802-407D-AA58-78350C51EB7D}"/>
                </a:ext>
              </a:extLst>
            </p:cNvPr>
            <p:cNvCxnSpPr>
              <a:stCxn id="229" idx="4"/>
              <a:endCxn id="205" idx="0"/>
            </p:cNvCxnSpPr>
            <p:nvPr/>
          </p:nvCxnSpPr>
          <p:spPr bwMode="auto">
            <a:xfrm>
              <a:off x="78105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CB4E7982-9BF7-4755-BDF1-BB0352958460}"/>
                </a:ext>
              </a:extLst>
            </p:cNvPr>
            <p:cNvCxnSpPr>
              <a:stCxn id="220" idx="4"/>
              <a:endCxn id="199" idx="0"/>
            </p:cNvCxnSpPr>
            <p:nvPr/>
          </p:nvCxnSpPr>
          <p:spPr bwMode="auto">
            <a:xfrm>
              <a:off x="3314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0273368B-E159-4BB1-857D-2A1E75735BCF}"/>
                </a:ext>
              </a:extLst>
            </p:cNvPr>
            <p:cNvCxnSpPr>
              <a:stCxn id="218" idx="4"/>
              <a:endCxn id="199" idx="0"/>
            </p:cNvCxnSpPr>
            <p:nvPr/>
          </p:nvCxnSpPr>
          <p:spPr bwMode="auto">
            <a:xfrm flipH="1">
              <a:off x="38481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BC93709B-251B-4FC2-9F85-7B08198ED7E7}"/>
                </a:ext>
              </a:extLst>
            </p:cNvPr>
            <p:cNvCxnSpPr>
              <a:stCxn id="214" idx="4"/>
              <a:endCxn id="197" idx="0"/>
            </p:cNvCxnSpPr>
            <p:nvPr/>
          </p:nvCxnSpPr>
          <p:spPr bwMode="auto">
            <a:xfrm flipH="1">
              <a:off x="5981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1C49FA81-E6E5-4B37-913E-09E9F60959ED}"/>
                </a:ext>
              </a:extLst>
            </p:cNvPr>
            <p:cNvCxnSpPr>
              <a:stCxn id="208" idx="4"/>
              <a:endCxn id="195" idx="0"/>
            </p:cNvCxnSpPr>
            <p:nvPr/>
          </p:nvCxnSpPr>
          <p:spPr bwMode="auto">
            <a:xfrm flipH="1">
              <a:off x="8115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862BF3E2-F1B3-4E43-8D3F-EB2043B3D73D}"/>
                </a:ext>
              </a:extLst>
            </p:cNvPr>
            <p:cNvCxnSpPr>
              <a:stCxn id="202" idx="4"/>
              <a:endCxn id="192" idx="0"/>
            </p:cNvCxnSpPr>
            <p:nvPr/>
          </p:nvCxnSpPr>
          <p:spPr bwMode="auto">
            <a:xfrm flipH="1">
              <a:off x="10325100" y="3429000"/>
              <a:ext cx="4572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AF51D8FD-5280-4227-9C95-8F237F4007AE}"/>
                </a:ext>
              </a:extLst>
            </p:cNvPr>
            <p:cNvCxnSpPr>
              <a:stCxn id="205" idx="4"/>
              <a:endCxn id="192" idx="0"/>
            </p:cNvCxnSpPr>
            <p:nvPr/>
          </p:nvCxnSpPr>
          <p:spPr bwMode="auto">
            <a:xfrm>
              <a:off x="9715500" y="3429000"/>
              <a:ext cx="6096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6CF7C7A6-1405-4D48-886B-B761EB04FD67}"/>
                </a:ext>
              </a:extLst>
            </p:cNvPr>
            <p:cNvCxnSpPr>
              <a:stCxn id="211" idx="4"/>
              <a:endCxn id="195" idx="0"/>
            </p:cNvCxnSpPr>
            <p:nvPr/>
          </p:nvCxnSpPr>
          <p:spPr bwMode="auto">
            <a:xfrm>
              <a:off x="75819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CFA2AF49-EDC3-4C57-9149-826D93CD6309}"/>
                </a:ext>
              </a:extLst>
            </p:cNvPr>
            <p:cNvCxnSpPr>
              <a:stCxn id="216" idx="4"/>
              <a:endCxn id="197" idx="0"/>
            </p:cNvCxnSpPr>
            <p:nvPr/>
          </p:nvCxnSpPr>
          <p:spPr bwMode="auto">
            <a:xfrm>
              <a:off x="5448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200B19B9-0D12-490B-BF9E-60440262CA65}"/>
                </a:ext>
              </a:extLst>
            </p:cNvPr>
            <p:cNvCxnSpPr>
              <a:stCxn id="199" idx="4"/>
              <a:endCxn id="190" idx="0"/>
            </p:cNvCxnSpPr>
            <p:nvPr/>
          </p:nvCxnSpPr>
          <p:spPr bwMode="auto">
            <a:xfrm>
              <a:off x="38481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348A6A51-58FE-486A-BECC-7727F8BC0C4C}"/>
                </a:ext>
              </a:extLst>
            </p:cNvPr>
            <p:cNvCxnSpPr>
              <a:stCxn id="195" idx="4"/>
              <a:endCxn id="187" idx="0"/>
            </p:cNvCxnSpPr>
            <p:nvPr/>
          </p:nvCxnSpPr>
          <p:spPr bwMode="auto">
            <a:xfrm>
              <a:off x="81153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E4EAB43D-A49F-446C-B004-597778BDA02B}"/>
                </a:ext>
              </a:extLst>
            </p:cNvPr>
            <p:cNvCxnSpPr>
              <a:stCxn id="192" idx="4"/>
              <a:endCxn id="187" idx="0"/>
            </p:cNvCxnSpPr>
            <p:nvPr/>
          </p:nvCxnSpPr>
          <p:spPr bwMode="auto">
            <a:xfrm flipH="1">
              <a:off x="9180513" y="4114800"/>
              <a:ext cx="11445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9F90933-4C43-41DC-99C1-8C1677B9B600}"/>
                </a:ext>
              </a:extLst>
            </p:cNvPr>
            <p:cNvCxnSpPr>
              <a:stCxn id="197" idx="4"/>
              <a:endCxn id="190" idx="0"/>
            </p:cNvCxnSpPr>
            <p:nvPr/>
          </p:nvCxnSpPr>
          <p:spPr bwMode="auto">
            <a:xfrm flipH="1">
              <a:off x="4913313" y="4114800"/>
              <a:ext cx="10683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B7435A43-D40D-43F3-94DA-71CE33BA2C13}"/>
                </a:ext>
              </a:extLst>
            </p:cNvPr>
            <p:cNvCxnSpPr>
              <a:stCxn id="187" idx="4"/>
              <a:endCxn id="185" idx="0"/>
            </p:cNvCxnSpPr>
            <p:nvPr/>
          </p:nvCxnSpPr>
          <p:spPr bwMode="auto">
            <a:xfrm flipH="1">
              <a:off x="7124700" y="4724400"/>
              <a:ext cx="2055813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26190F33-5114-4F57-9F5E-CF5DD4CBA083}"/>
                </a:ext>
              </a:extLst>
            </p:cNvPr>
            <p:cNvCxnSpPr>
              <a:stCxn id="190" idx="4"/>
              <a:endCxn id="185" idx="0"/>
            </p:cNvCxnSpPr>
            <p:nvPr/>
          </p:nvCxnSpPr>
          <p:spPr bwMode="auto">
            <a:xfrm>
              <a:off x="4913313" y="4724400"/>
              <a:ext cx="2211387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0895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270958"/>
            <a:ext cx="11242737" cy="5130875"/>
          </a:xfrm>
        </p:spPr>
        <p:txBody>
          <a:bodyPr/>
          <a:lstStyle/>
          <a:p>
            <a:r>
              <a:rPr lang="en-US" dirty="0"/>
              <a:t>Assignments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HW10</a:t>
            </a:r>
          </a:p>
          <a:p>
            <a:pPr marL="917575" lvl="2" indent="-457200"/>
            <a:r>
              <a:rPr lang="en-US" sz="2800" dirty="0">
                <a:solidFill>
                  <a:schemeClr val="tx1"/>
                </a:solidFill>
              </a:rPr>
              <a:t>Due Wed 4/17</a:t>
            </a: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P5</a:t>
            </a:r>
          </a:p>
          <a:p>
            <a:pPr marL="917575" lvl="2" indent="-457200"/>
            <a:r>
              <a:rPr lang="en-US" sz="2800" dirty="0">
                <a:solidFill>
                  <a:schemeClr val="tx1"/>
                </a:solidFill>
              </a:rPr>
              <a:t>Adjusted Plan: Out Wednesday, due 5/2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917575" lvl="2" indent="-457200"/>
            <a:endParaRPr lang="en-US" sz="2800" dirty="0"/>
          </a:p>
          <a:p>
            <a:pPr marL="457200" indent="-457200"/>
            <a:endParaRPr lang="en-US" sz="3600" dirty="0"/>
          </a:p>
          <a:p>
            <a:pPr marL="917575" lvl="2" indent="-457200"/>
            <a:endParaRPr lang="en-US" sz="2800" dirty="0"/>
          </a:p>
          <a:p>
            <a:pPr marL="917575" lvl="2" indent="-457200"/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12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Motivation for Approximate Inference</a:t>
            </a:r>
          </a:p>
        </p:txBody>
      </p:sp>
    </p:spTree>
    <p:extLst>
      <p:ext uri="{BB962C8B-B14F-4D97-AF65-F5344CB8AC3E}">
        <p14:creationId xmlns:p14="http://schemas.microsoft.com/office/powerpoint/2010/main" val="1021254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705600" y="1295400"/>
            <a:ext cx="5181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Why sample?</a:t>
            </a:r>
          </a:p>
          <a:p>
            <a:pPr lvl="5">
              <a:lnSpc>
                <a:spcPct val="90000"/>
              </a:lnSpc>
            </a:pPr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  <a:buClrTx/>
            </a:pPr>
            <a:r>
              <a:rPr lang="en-US" sz="24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Learning: get samples from a distribution you don</a:t>
            </a:r>
            <a:r>
              <a:rPr lang="en-US" altLang="ja-JP" sz="24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’t know</a:t>
            </a:r>
          </a:p>
          <a:p>
            <a:pPr lvl="4">
              <a:lnSpc>
                <a:spcPct val="90000"/>
              </a:lnSpc>
              <a:buClrTx/>
            </a:pPr>
            <a:endParaRPr lang="en-US" altLang="ja-JP" sz="5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  <a:buClrTx/>
            </a:pPr>
            <a:r>
              <a:rPr lang="en-US" sz="24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Inference: getting a sample is faster than computing the right answer (e.g. with variable elimination)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Sampling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653034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Sampling is a lot like repeated simulation</a:t>
            </a:r>
          </a:p>
          <a:p>
            <a:pPr lvl="5">
              <a:lnSpc>
                <a:spcPct val="9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Predicting the weather, basketball games, …</a:t>
            </a:r>
          </a:p>
          <a:p>
            <a:pPr lvl="1">
              <a:lnSpc>
                <a:spcPct val="9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Basic idea</a:t>
            </a:r>
          </a:p>
          <a:p>
            <a:pPr lvl="3">
              <a:lnSpc>
                <a:spcPct val="90000"/>
              </a:lnSpc>
            </a:pPr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Draw N samples from a sampling distribution S</a:t>
            </a:r>
          </a:p>
          <a:p>
            <a:pPr lvl="4">
              <a:lnSpc>
                <a:spcPct val="9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Compute an approximate posterior probability</a:t>
            </a:r>
          </a:p>
          <a:p>
            <a:pPr lvl="4">
              <a:lnSpc>
                <a:spcPct val="90000"/>
              </a:lnSpc>
            </a:pPr>
            <a:endParaRPr lang="en-US" sz="700" b="1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Show this converges to the true probability P</a:t>
            </a:r>
          </a:p>
          <a:p>
            <a:pPr lvl="1">
              <a:lnSpc>
                <a:spcPct val="9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315" y="4328159"/>
            <a:ext cx="5575213" cy="229143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Sampling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>
          <a:xfrm>
            <a:off x="152400" y="1290321"/>
            <a:ext cx="4953000" cy="4729164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Sampling from given distribution</a:t>
            </a:r>
          </a:p>
          <a:p>
            <a:pPr lvl="6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dirty="0">
                <a:ea typeface="ＭＳ Ｐゴシック" pitchFamily="34" charset="-128"/>
              </a:rPr>
              <a:t>Step 1: Get sample </a:t>
            </a:r>
            <a:r>
              <a:rPr lang="en-US" i="1" dirty="0">
                <a:ea typeface="ＭＳ Ｐゴシック" pitchFamily="34" charset="-128"/>
              </a:rPr>
              <a:t>u</a:t>
            </a:r>
            <a:r>
              <a:rPr lang="en-US" dirty="0">
                <a:ea typeface="ＭＳ Ｐゴシック" pitchFamily="34" charset="-128"/>
              </a:rPr>
              <a:t> from uniform distribution over [0, 1)</a:t>
            </a:r>
          </a:p>
          <a:p>
            <a:pPr lvl="2"/>
            <a:r>
              <a:rPr lang="en-US" sz="2400" dirty="0">
                <a:ea typeface="ＭＳ Ｐゴシック" pitchFamily="34" charset="-128"/>
              </a:rPr>
              <a:t>e.g. random() in python</a:t>
            </a:r>
          </a:p>
          <a:p>
            <a:pPr lvl="4"/>
            <a:endParaRPr lang="en-US" sz="700" dirty="0">
              <a:ea typeface="ＭＳ Ｐゴシック" pitchFamily="34" charset="-128"/>
            </a:endParaRPr>
          </a:p>
          <a:p>
            <a:pPr lvl="1"/>
            <a:r>
              <a:rPr lang="en-US" dirty="0">
                <a:ea typeface="ＭＳ Ｐゴシック" pitchFamily="34" charset="-128"/>
              </a:rPr>
              <a:t>Step 2: Convert this sample </a:t>
            </a:r>
            <a:r>
              <a:rPr lang="en-US" i="1" dirty="0">
                <a:ea typeface="ＭＳ Ｐゴシック" pitchFamily="34" charset="-128"/>
              </a:rPr>
              <a:t>u</a:t>
            </a:r>
            <a:r>
              <a:rPr lang="en-US" dirty="0">
                <a:ea typeface="ＭＳ Ｐゴシック" pitchFamily="34" charset="-128"/>
              </a:rPr>
              <a:t> into an outcome for the given distribution by having each outcome associated with a sub-interval of [0,1) with sub-interval size equal to probability of the outcome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334000" y="1264920"/>
            <a:ext cx="515874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ea typeface="ＭＳ Ｐゴシック" pitchFamily="34" charset="-128"/>
              </a:rPr>
              <a:t>Example</a:t>
            </a:r>
            <a:endParaRPr lang="en-US" sz="2400" dirty="0">
              <a:solidFill>
                <a:schemeClr val="accent1">
                  <a:lumMod val="75000"/>
                </a:schemeClr>
              </a:solidFill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pPr lvl="1"/>
            <a:r>
              <a:rPr lang="en-US" sz="2400" dirty="0"/>
              <a:t>If random() returns </a:t>
            </a:r>
            <a:r>
              <a:rPr lang="en-US" sz="2400" i="1" dirty="0"/>
              <a:t>u</a:t>
            </a:r>
            <a:r>
              <a:rPr lang="en-US" sz="2400" dirty="0"/>
              <a:t> = 0.83, then our sample is </a:t>
            </a:r>
            <a:r>
              <a:rPr lang="en-US" sz="2400" i="1" dirty="0"/>
              <a:t>C</a:t>
            </a:r>
            <a:r>
              <a:rPr lang="en-US" sz="2400" dirty="0"/>
              <a:t> = blue</a:t>
            </a:r>
          </a:p>
          <a:p>
            <a:pPr lvl="1"/>
            <a:r>
              <a:rPr lang="en-US" sz="2400" dirty="0" err="1"/>
              <a:t>E.g</a:t>
            </a:r>
            <a:r>
              <a:rPr lang="en-US" sz="2400" dirty="0"/>
              <a:t>, after sampling 8 times:</a:t>
            </a:r>
            <a:endParaRPr lang="en-US" sz="2400" dirty="0">
              <a:ea typeface="ＭＳ Ｐゴシック" pitchFamily="34" charset="-128"/>
            </a:endParaRPr>
          </a:p>
          <a:p>
            <a:pPr lvl="6"/>
            <a:endParaRPr lang="en-US" sz="600" dirty="0">
              <a:ea typeface="ＭＳ Ｐゴシック" pitchFamily="34" charset="-12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179850"/>
              </p:ext>
            </p:extLst>
          </p:nvPr>
        </p:nvGraphicFramePr>
        <p:xfrm>
          <a:off x="5715000" y="2103120"/>
          <a:ext cx="25146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P(C)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red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0.6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green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blue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24875" y="2712720"/>
            <a:ext cx="3514725" cy="11430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644" y="5591703"/>
            <a:ext cx="4821156" cy="112913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04800" y="5913120"/>
            <a:ext cx="5334000" cy="152400"/>
            <a:chOff x="152400" y="5791200"/>
            <a:chExt cx="5334000" cy="152400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685800" y="5791200"/>
              <a:ext cx="533400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219200" y="5791200"/>
              <a:ext cx="533400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752600" y="5791200"/>
              <a:ext cx="533400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2286000" y="5791200"/>
              <a:ext cx="533400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52400" y="5791200"/>
              <a:ext cx="533400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2819400" y="5791200"/>
              <a:ext cx="533400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352800" y="5791200"/>
              <a:ext cx="0" cy="15240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886200" y="5791200"/>
              <a:ext cx="0" cy="15240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886200" y="5791200"/>
              <a:ext cx="533400" cy="0"/>
            </a:xfrm>
            <a:prstGeom prst="line">
              <a:avLst/>
            </a:prstGeom>
            <a:ln w="7620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419600" y="5791200"/>
              <a:ext cx="533400" cy="0"/>
            </a:xfrm>
            <a:prstGeom prst="line">
              <a:avLst/>
            </a:prstGeom>
            <a:ln w="7620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953000" y="5791200"/>
              <a:ext cx="533400" cy="0"/>
            </a:xfrm>
            <a:prstGeom prst="line">
              <a:avLst/>
            </a:prstGeom>
            <a:ln w="7620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352800" y="5791200"/>
              <a:ext cx="533400" cy="0"/>
            </a:xfrm>
            <a:prstGeom prst="line">
              <a:avLst/>
            </a:prstGeom>
            <a:ln w="762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33400" y="5151120"/>
            <a:ext cx="4800600" cy="304800"/>
            <a:chOff x="381000" y="5029200"/>
            <a:chExt cx="4800600" cy="304800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3810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9144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4478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9812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25146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30480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35814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41148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6482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51816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Sampling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>
          <a:xfrm>
            <a:off x="552099" y="1064418"/>
            <a:ext cx="11277600" cy="4729164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How would you sample from a conditional distribution?</a:t>
            </a:r>
          </a:p>
          <a:p>
            <a:pPr lvl="6"/>
            <a:endParaRPr lang="en-US" sz="700" dirty="0">
              <a:ea typeface="ＭＳ Ｐゴシック" pitchFamily="34" charset="-128"/>
            </a:endParaRPr>
          </a:p>
        </p:txBody>
      </p:sp>
      <p:cxnSp>
        <p:nvCxnSpPr>
          <p:cNvPr id="4" name="AutoShape 6"/>
          <p:cNvCxnSpPr>
            <a:cxnSpLocks noChangeShapeType="1"/>
          </p:cNvCxnSpPr>
          <p:nvPr/>
        </p:nvCxnSpPr>
        <p:spPr bwMode="auto">
          <a:xfrm>
            <a:off x="7353154" y="3156353"/>
            <a:ext cx="0" cy="84332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5" name="Group 4"/>
          <p:cNvGrpSpPr/>
          <p:nvPr/>
        </p:nvGrpSpPr>
        <p:grpSpPr>
          <a:xfrm>
            <a:off x="7098370" y="2679123"/>
            <a:ext cx="491681" cy="477230"/>
            <a:chOff x="5972710" y="3481579"/>
            <a:chExt cx="491681" cy="47723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5990597" y="3505200"/>
              <a:ext cx="473794" cy="45360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00B0F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00B0F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5972710" y="3481579"/>
                  <a:ext cx="468205" cy="4616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𝐴</m:t>
                        </m:r>
                      </m:oMath>
                    </m:oMathPara>
                  </a14:m>
                  <a:endParaRPr lang="en-US" sz="24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2710" y="3481579"/>
                  <a:ext cx="468205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7116257" y="3995646"/>
            <a:ext cx="483984" cy="461665"/>
            <a:chOff x="6511771" y="4340347"/>
            <a:chExt cx="483984" cy="461665"/>
          </a:xfrm>
        </p:grpSpPr>
        <p:sp>
          <p:nvSpPr>
            <p:cNvPr id="9" name="Oval 3"/>
            <p:cNvSpPr>
              <a:spLocks noChangeArrowheads="1"/>
            </p:cNvSpPr>
            <p:nvPr/>
          </p:nvSpPr>
          <p:spPr bwMode="auto">
            <a:xfrm>
              <a:off x="6511771" y="4344376"/>
              <a:ext cx="473794" cy="45360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7030A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6515880" y="4340347"/>
                  <a:ext cx="47987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𝐵</m:t>
                        </m:r>
                      </m:oMath>
                    </m:oMathPara>
                  </a14:m>
                  <a:endParaRPr lang="en-US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5880" y="4340347"/>
                  <a:ext cx="479875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529541" y="2135198"/>
          <a:ext cx="1595660" cy="824430"/>
        </p:xfrm>
        <a:graphic>
          <a:graphicData uri="http://schemas.openxmlformats.org/drawingml/2006/table">
            <a:tbl>
              <a:tblPr/>
              <a:tblGrid>
                <a:gridCol w="797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7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2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2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9529542" y="3260061"/>
          <a:ext cx="2357658" cy="1501068"/>
        </p:xfrm>
        <a:graphic>
          <a:graphicData uri="http://schemas.openxmlformats.org/drawingml/2006/table">
            <a:tbl>
              <a:tblPr/>
              <a:tblGrid>
                <a:gridCol w="785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+a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1/10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9/10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-a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191355" y="2316580"/>
                <a:ext cx="1044966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355" y="2316580"/>
                <a:ext cx="104496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968562" y="3679772"/>
                <a:ext cx="14040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562" y="3679772"/>
                <a:ext cx="140403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332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Sampling in Bayes</a:t>
            </a:r>
            <a:r>
              <a:rPr lang="en-US" altLang="en-US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>
                <a:latin typeface="Calibri"/>
                <a:ea typeface="ＭＳ Ｐゴシック" pitchFamily="34" charset="-128"/>
                <a:cs typeface="Calibri"/>
              </a:rPr>
              <a:t> Nets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3429000" y="1828799"/>
            <a:ext cx="5867400" cy="4297365"/>
          </a:xfrm>
        </p:spPr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Prior Sampling</a:t>
            </a:r>
          </a:p>
          <a:p>
            <a:pPr lvl="5"/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Rejection Sampling</a:t>
            </a:r>
          </a:p>
          <a:p>
            <a:pPr lvl="4"/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Likelihood Weighting</a:t>
            </a:r>
          </a:p>
          <a:p>
            <a:pPr lvl="4"/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Gibbs Sampling</a:t>
            </a:r>
          </a:p>
          <a:p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" y="2895600"/>
            <a:ext cx="12191997" cy="31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11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5715000" y="1489075"/>
            <a:ext cx="11430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667000" y="5527675"/>
            <a:ext cx="2438400" cy="4572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6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57348" name="Oval 5"/>
          <p:cNvSpPr>
            <a:spLocks noChangeArrowheads="1"/>
          </p:cNvSpPr>
          <p:nvPr/>
        </p:nvSpPr>
        <p:spPr bwMode="auto">
          <a:xfrm>
            <a:off x="5638800" y="22098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57349" name="Oval 6"/>
          <p:cNvSpPr>
            <a:spLocks noChangeArrowheads="1"/>
          </p:cNvSpPr>
          <p:nvPr/>
        </p:nvSpPr>
        <p:spPr bwMode="auto">
          <a:xfrm>
            <a:off x="4267200" y="317817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57350" name="Oval 7"/>
          <p:cNvSpPr>
            <a:spLocks noChangeArrowheads="1"/>
          </p:cNvSpPr>
          <p:nvPr/>
        </p:nvSpPr>
        <p:spPr bwMode="auto">
          <a:xfrm>
            <a:off x="7007225" y="32004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57351" name="Oval 8"/>
          <p:cNvSpPr>
            <a:spLocks noChangeArrowheads="1"/>
          </p:cNvSpPr>
          <p:nvPr/>
        </p:nvSpPr>
        <p:spPr bwMode="auto">
          <a:xfrm>
            <a:off x="5635625" y="41910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WetGrass</a:t>
            </a:r>
          </a:p>
        </p:txBody>
      </p:sp>
      <p:cxnSp>
        <p:nvCxnSpPr>
          <p:cNvPr id="57352" name="AutoShape 9"/>
          <p:cNvCxnSpPr>
            <a:cxnSpLocks noChangeShapeType="1"/>
            <a:stCxn id="57348" idx="5"/>
            <a:endCxn id="57350" idx="1"/>
          </p:cNvCxnSpPr>
          <p:nvPr/>
        </p:nvCxnSpPr>
        <p:spPr bwMode="auto">
          <a:xfrm>
            <a:off x="6681788" y="2714625"/>
            <a:ext cx="504825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7353" name="AutoShape 10"/>
          <p:cNvCxnSpPr>
            <a:cxnSpLocks noChangeShapeType="1"/>
            <a:stCxn id="57348" idx="3"/>
            <a:endCxn id="57349" idx="7"/>
          </p:cNvCxnSpPr>
          <p:nvPr/>
        </p:nvCxnSpPr>
        <p:spPr bwMode="auto">
          <a:xfrm flipH="1">
            <a:off x="5310188" y="2714625"/>
            <a:ext cx="50800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7354" name="AutoShape 11"/>
          <p:cNvCxnSpPr>
            <a:cxnSpLocks noChangeShapeType="1"/>
            <a:stCxn id="57349" idx="5"/>
            <a:endCxn id="57351" idx="1"/>
          </p:cNvCxnSpPr>
          <p:nvPr/>
        </p:nvCxnSpPr>
        <p:spPr bwMode="auto">
          <a:xfrm>
            <a:off x="5310188" y="3683000"/>
            <a:ext cx="504825" cy="57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7355" name="AutoShape 12"/>
          <p:cNvCxnSpPr>
            <a:cxnSpLocks noChangeShapeType="1"/>
            <a:stCxn id="57350" idx="3"/>
            <a:endCxn id="57351" idx="7"/>
          </p:cNvCxnSpPr>
          <p:nvPr/>
        </p:nvCxnSpPr>
        <p:spPr bwMode="auto">
          <a:xfrm flipH="1">
            <a:off x="6678613" y="3705225"/>
            <a:ext cx="508000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32562" name="Oval 18"/>
          <p:cNvSpPr>
            <a:spLocks noChangeArrowheads="1"/>
          </p:cNvSpPr>
          <p:nvPr/>
        </p:nvSpPr>
        <p:spPr bwMode="auto">
          <a:xfrm>
            <a:off x="5638800" y="22098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1132563" name="Oval 19"/>
          <p:cNvSpPr>
            <a:spLocks noChangeArrowheads="1"/>
          </p:cNvSpPr>
          <p:nvPr/>
        </p:nvSpPr>
        <p:spPr bwMode="auto">
          <a:xfrm>
            <a:off x="4267200" y="3178175"/>
            <a:ext cx="1222375" cy="57467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1132564" name="Oval 20"/>
          <p:cNvSpPr>
            <a:spLocks noChangeArrowheads="1"/>
          </p:cNvSpPr>
          <p:nvPr/>
        </p:nvSpPr>
        <p:spPr bwMode="auto">
          <a:xfrm>
            <a:off x="7007225" y="32004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1132565" name="Oval 21"/>
          <p:cNvSpPr>
            <a:spLocks noChangeArrowheads="1"/>
          </p:cNvSpPr>
          <p:nvPr/>
        </p:nvSpPr>
        <p:spPr bwMode="auto">
          <a:xfrm>
            <a:off x="5638800" y="41910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WetGrass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32566" name="Rectangle 22"/>
          <p:cNvSpPr>
            <a:spLocks noChangeArrowheads="1"/>
          </p:cNvSpPr>
          <p:nvPr/>
        </p:nvSpPr>
        <p:spPr bwMode="auto">
          <a:xfrm>
            <a:off x="2749550" y="2725737"/>
            <a:ext cx="1289050" cy="511175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7362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184275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63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327275"/>
            <a:ext cx="10572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5715000" y="1509713"/>
          <a:ext cx="1143000" cy="506694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2743200" y="2725738"/>
          <a:ext cx="1295400" cy="10133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8458200" y="2718317"/>
            <a:ext cx="1295400" cy="523357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7396" name="Picture 3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8" y="2327275"/>
            <a:ext cx="1089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458200" y="2725738"/>
          <a:ext cx="1295400" cy="10133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7417" name="Picture 3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079875"/>
            <a:ext cx="1549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2667000" y="4491038"/>
          <a:ext cx="2438400" cy="202724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7455" name="TextBox 39"/>
          <p:cNvSpPr txBox="1">
            <a:spLocks noChangeArrowheads="1"/>
          </p:cNvSpPr>
          <p:nvPr/>
        </p:nvSpPr>
        <p:spPr bwMode="auto">
          <a:xfrm>
            <a:off x="7924800" y="4232275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Samples: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8229600" y="4689475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 pitchFamily="34" charset="0"/>
                <a:cs typeface="Calibri" pitchFamily="34" charset="0"/>
              </a:rPr>
              <a:t>+c, -s, +r, +w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8305800" y="5005388"/>
            <a:ext cx="1981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-c, +s, -r, +w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8305800" y="5386388"/>
            <a:ext cx="1981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  <p:bldP spid="1132562" grpId="0" animBg="1"/>
      <p:bldP spid="1132563" grpId="0" animBg="1"/>
      <p:bldP spid="1132564" grpId="0" animBg="1"/>
      <p:bldP spid="1132565" grpId="0" animBg="1"/>
      <p:bldP spid="1132566" grpId="0" animBg="1"/>
      <p:bldP spid="31" grpId="0" animBg="1"/>
      <p:bldP spid="41" grpId="0"/>
      <p:bldP spid="42" grpId="0"/>
      <p:bldP spid="4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idx="1"/>
          </p:nvPr>
        </p:nvSpPr>
        <p:spPr>
          <a:xfrm>
            <a:off x="2987040" y="1321243"/>
            <a:ext cx="5867400" cy="2108199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For </a:t>
            </a:r>
            <a:r>
              <a:rPr lang="en-US" sz="2800" dirty="0" err="1">
                <a:ea typeface="ＭＳ Ｐゴシック" pitchFamily="34" charset="-128"/>
              </a:rPr>
              <a:t>i</a:t>
            </a:r>
            <a:r>
              <a:rPr lang="en-US" sz="2800" dirty="0">
                <a:ea typeface="ＭＳ Ｐゴシック" pitchFamily="34" charset="-128"/>
              </a:rPr>
              <a:t>=1, 2, …, n</a:t>
            </a:r>
          </a:p>
          <a:p>
            <a:pPr lvl="2"/>
            <a:endParaRPr lang="en-US" sz="800" dirty="0">
              <a:ea typeface="ＭＳ Ｐゴシック" pitchFamily="34" charset="-128"/>
            </a:endParaRPr>
          </a:p>
          <a:p>
            <a:pPr lvl="1"/>
            <a:r>
              <a:rPr lang="en-US" sz="2400" dirty="0">
                <a:ea typeface="ＭＳ Ｐゴシック" pitchFamily="34" charset="-128"/>
              </a:rPr>
              <a:t>Sample x</a:t>
            </a:r>
            <a:r>
              <a:rPr lang="en-US" sz="2400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from P(X</a:t>
            </a:r>
            <a:r>
              <a:rPr lang="en-US" sz="2400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| Parents(X</a:t>
            </a:r>
            <a:r>
              <a:rPr lang="en-US" sz="2400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))</a:t>
            </a:r>
          </a:p>
          <a:p>
            <a:pPr lvl="1"/>
            <a:endParaRPr lang="en-US" sz="8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Return (x</a:t>
            </a:r>
            <a:r>
              <a:rPr lang="en-US" sz="2800" baseline="-25000" dirty="0">
                <a:ea typeface="ＭＳ Ｐゴシック" pitchFamily="34" charset="-128"/>
              </a:rPr>
              <a:t>1</a:t>
            </a:r>
            <a:r>
              <a:rPr lang="en-US" sz="2800" dirty="0">
                <a:ea typeface="ＭＳ Ｐゴシック" pitchFamily="34" charset="-128"/>
              </a:rPr>
              <a:t>, x</a:t>
            </a:r>
            <a:r>
              <a:rPr lang="en-US" sz="2800" baseline="-25000" dirty="0">
                <a:ea typeface="ＭＳ Ｐゴシック" pitchFamily="34" charset="-128"/>
              </a:rPr>
              <a:t>2</a:t>
            </a:r>
            <a:r>
              <a:rPr lang="en-US" sz="2800" dirty="0">
                <a:ea typeface="ＭＳ Ｐゴシック" pitchFamily="34" charset="-128"/>
              </a:rPr>
              <a:t>, …, </a:t>
            </a:r>
            <a:r>
              <a:rPr lang="en-US" sz="2800" dirty="0" err="1">
                <a:ea typeface="ＭＳ Ｐゴシック" pitchFamily="34" charset="-128"/>
              </a:rPr>
              <a:t>x</a:t>
            </a:r>
            <a:r>
              <a:rPr lang="en-US" sz="2800" baseline="-25000" dirty="0" err="1">
                <a:ea typeface="ＭＳ Ｐゴシック" pitchFamily="34" charset="-128"/>
              </a:rPr>
              <a:t>n</a:t>
            </a:r>
            <a:r>
              <a:rPr lang="en-US" sz="2800" dirty="0">
                <a:ea typeface="ＭＳ Ｐゴシック" pitchFamily="34" charset="-128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" y="3755742"/>
            <a:ext cx="12191997" cy="310225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dirty="0"/>
                  <a:t>Prior Sampling: What does the value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4000" i="1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sz="4000" i="1">
                                <a:latin typeface="Cambria Math" charset="0"/>
                              </a:rPr>
                              <m:t>, −</m:t>
                            </m:r>
                            <m:r>
                              <a:rPr lang="en-US" sz="4000" i="1"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4000" i="1">
                                <a:latin typeface="Cambria Math" charset="0"/>
                              </a:rPr>
                              <m:t>, +</m:t>
                            </m:r>
                            <m:r>
                              <a:rPr lang="en-US" sz="4000" i="1">
                                <a:latin typeface="Cambria Math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>
                          <a:rPr lang="en-US" sz="4000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approximate?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(+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, −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 +</m:t>
                    </m:r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 −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(+</m:t>
                    </m:r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latin typeface="Cambria Math" charset="0"/>
                      </a:rPr>
                      <m:t> |−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,)</m:t>
                    </m:r>
                  </m:oMath>
                </a14:m>
                <a:endParaRPr lang="en-US" dirty="0"/>
              </a:p>
              <a:p>
                <a:pPr marL="51435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(+</m:t>
                    </m:r>
                    <m:r>
                      <a:rPr lang="en-US" i="1">
                        <a:latin typeface="Cambria Math" charset="0"/>
                      </a:rPr>
                      <m:t>𝑐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 fontAlgn="auto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I don’t know</a:t>
                </a:r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b="-70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9906000" y="6378574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451BBA2E-7FD9-46B8-A226-C36B49A97BF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38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dirty="0"/>
                  <a:t>How many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charset="0"/>
                      </a:rPr>
                      <m:t>{</m:t>
                    </m:r>
                    <m:r>
                      <a:rPr lang="en-US" b="0" i="1" dirty="0" smtClean="0">
                        <a:latin typeface="Cambria Math" charset="0"/>
                      </a:rPr>
                      <m:t>−</m:t>
                    </m:r>
                    <m:r>
                      <a:rPr lang="en-US" i="1" dirty="0">
                        <a:latin typeface="Cambria Math" charset="0"/>
                      </a:rPr>
                      <m:t>𝑎</m:t>
                    </m:r>
                    <m:r>
                      <a:rPr lang="en-US" b="0" i="1" dirty="0" smtClean="0">
                        <a:latin typeface="Cambria Math" charset="0"/>
                      </a:rPr>
                      <m:t>,+</m:t>
                    </m:r>
                    <m:r>
                      <a:rPr lang="en-US" i="1" dirty="0">
                        <a:latin typeface="Cambria Math" charset="0"/>
                      </a:rPr>
                      <m:t>𝑏</m:t>
                    </m:r>
                    <m:r>
                      <a:rPr lang="en-US" b="0" i="1" dirty="0" smtClean="0">
                        <a:latin typeface="Cambria Math" charset="0"/>
                      </a:rPr>
                      <m:t>,−</m:t>
                    </m:r>
                    <m:r>
                      <a:rPr lang="en-US" i="1" dirty="0">
                        <a:latin typeface="Cambria Math" charset="0"/>
                      </a:rPr>
                      <m:t>𝑐</m:t>
                    </m:r>
                    <m:r>
                      <a:rPr lang="en-US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/>
                  <a:t> samples out of N=1000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dirty="0"/>
                  <a:t>should we expect?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dirty="0"/>
                  <a:t> 1</a:t>
                </a:r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dirty="0"/>
                  <a:t> 50</a:t>
                </a:r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dirty="0"/>
                  <a:t> 125</a:t>
                </a:r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dirty="0"/>
                  <a:t> 200</a:t>
                </a:r>
              </a:p>
              <a:p>
                <a:pPr marL="514350" lvl="0" indent="-51435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lphaUcPeriod"/>
                  <a:defRPr/>
                </a:pPr>
                <a:r>
                  <a:rPr lang="en-US" dirty="0"/>
                  <a:t> I have no idea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 b="-76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AutoShape 6"/>
          <p:cNvCxnSpPr>
            <a:cxnSpLocks noChangeShapeType="1"/>
          </p:cNvCxnSpPr>
          <p:nvPr/>
        </p:nvCxnSpPr>
        <p:spPr bwMode="auto">
          <a:xfrm>
            <a:off x="7353154" y="3156353"/>
            <a:ext cx="0" cy="84332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3" name="AutoShape 6"/>
          <p:cNvCxnSpPr>
            <a:cxnSpLocks noChangeShapeType="1"/>
          </p:cNvCxnSpPr>
          <p:nvPr/>
        </p:nvCxnSpPr>
        <p:spPr bwMode="auto">
          <a:xfrm>
            <a:off x="7353154" y="4453284"/>
            <a:ext cx="8464" cy="84332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24" name="Group 23"/>
          <p:cNvGrpSpPr/>
          <p:nvPr/>
        </p:nvGrpSpPr>
        <p:grpSpPr>
          <a:xfrm>
            <a:off x="7098370" y="2679123"/>
            <a:ext cx="491681" cy="477230"/>
            <a:chOff x="5972710" y="3481579"/>
            <a:chExt cx="491681" cy="477230"/>
          </a:xfrm>
        </p:grpSpPr>
        <p:sp>
          <p:nvSpPr>
            <p:cNvPr id="25" name="Oval 3"/>
            <p:cNvSpPr>
              <a:spLocks noChangeArrowheads="1"/>
            </p:cNvSpPr>
            <p:nvPr/>
          </p:nvSpPr>
          <p:spPr bwMode="auto">
            <a:xfrm>
              <a:off x="5990597" y="3505200"/>
              <a:ext cx="473794" cy="45360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00B0F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00B0F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5972710" y="3481579"/>
                  <a:ext cx="468205" cy="4616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𝐴</m:t>
                        </m:r>
                      </m:oMath>
                    </m:oMathPara>
                  </a14:m>
                  <a:endParaRPr lang="en-US" sz="24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2710" y="3481579"/>
                  <a:ext cx="468205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/>
          <p:cNvGrpSpPr/>
          <p:nvPr/>
        </p:nvGrpSpPr>
        <p:grpSpPr>
          <a:xfrm>
            <a:off x="7116257" y="3995646"/>
            <a:ext cx="483984" cy="461665"/>
            <a:chOff x="6511771" y="4340347"/>
            <a:chExt cx="483984" cy="461665"/>
          </a:xfrm>
        </p:grpSpPr>
        <p:sp>
          <p:nvSpPr>
            <p:cNvPr id="28" name="Oval 3"/>
            <p:cNvSpPr>
              <a:spLocks noChangeArrowheads="1"/>
            </p:cNvSpPr>
            <p:nvPr/>
          </p:nvSpPr>
          <p:spPr bwMode="auto">
            <a:xfrm>
              <a:off x="6511771" y="4344376"/>
              <a:ext cx="473794" cy="45360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7030A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6515880" y="4340347"/>
                  <a:ext cx="47987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𝐵</m:t>
                        </m:r>
                      </m:oMath>
                    </m:oMathPara>
                  </a14:m>
                  <a:endParaRPr lang="en-US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5880" y="4340347"/>
                  <a:ext cx="479875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/>
          <p:cNvGrpSpPr/>
          <p:nvPr/>
        </p:nvGrpSpPr>
        <p:grpSpPr>
          <a:xfrm>
            <a:off x="7123406" y="5296604"/>
            <a:ext cx="473794" cy="461665"/>
            <a:chOff x="10626571" y="5030612"/>
            <a:chExt cx="473794" cy="461665"/>
          </a:xfrm>
        </p:grpSpPr>
        <p:sp>
          <p:nvSpPr>
            <p:cNvPr id="31" name="Oval 3"/>
            <p:cNvSpPr>
              <a:spLocks noChangeArrowheads="1"/>
            </p:cNvSpPr>
            <p:nvPr/>
          </p:nvSpPr>
          <p:spPr bwMode="auto">
            <a:xfrm>
              <a:off x="10626571" y="5034641"/>
              <a:ext cx="473794" cy="45360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0432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10630680" y="5030612"/>
                  <a:ext cx="46820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3333FF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𝐶</m:t>
                        </m:r>
                      </m:oMath>
                    </m:oMathPara>
                  </a14:m>
                  <a:endParaRPr lang="en-US" sz="2400" dirty="0">
                    <a:solidFill>
                      <a:srgbClr val="3333FF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0680" y="5030612"/>
                  <a:ext cx="468205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9529541" y="2135198"/>
          <a:ext cx="1595660" cy="824430"/>
        </p:xfrm>
        <a:graphic>
          <a:graphicData uri="http://schemas.openxmlformats.org/drawingml/2006/table">
            <a:tbl>
              <a:tblPr/>
              <a:tblGrid>
                <a:gridCol w="797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7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2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2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/>
          </p:nvPr>
        </p:nvGraphicFramePr>
        <p:xfrm>
          <a:off x="9529542" y="3260061"/>
          <a:ext cx="2357658" cy="1501068"/>
        </p:xfrm>
        <a:graphic>
          <a:graphicData uri="http://schemas.openxmlformats.org/drawingml/2006/table">
            <a:tbl>
              <a:tblPr/>
              <a:tblGrid>
                <a:gridCol w="785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+a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1/10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9/10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-a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9529542" y="5117680"/>
          <a:ext cx="2357658" cy="1501068"/>
        </p:xfrm>
        <a:graphic>
          <a:graphicData uri="http://schemas.openxmlformats.org/drawingml/2006/table">
            <a:tbl>
              <a:tblPr/>
              <a:tblGrid>
                <a:gridCol w="785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+b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4/5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1/5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-b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8191355" y="2316580"/>
                <a:ext cx="1044966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355" y="2316580"/>
                <a:ext cx="1044966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7968562" y="3679772"/>
                <a:ext cx="14040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562" y="3679772"/>
                <a:ext cx="1404039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968914" y="5596298"/>
                <a:ext cx="14034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14" y="5596298"/>
                <a:ext cx="1403461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05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1"/>
            <a:ext cx="12192000" cy="1470025"/>
          </a:xfrm>
        </p:spPr>
        <p:txBody>
          <a:bodyPr>
            <a:normAutofit/>
          </a:bodyPr>
          <a:lstStyle/>
          <a:p>
            <a:r>
              <a:rPr lang="en-US" sz="4400" dirty="0"/>
              <a:t>AI: Representation and Problem Solving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267" dirty="0"/>
              <a:t>Bayes Nets Sampling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562600"/>
            <a:ext cx="12192000" cy="89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867" dirty="0"/>
              <a:t>Slide credits: CMU AI and http://ai.berkeley.edu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979E7C-2317-419A-9A4F-80C8DB9A8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785" y="2022894"/>
            <a:ext cx="8822429" cy="36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55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a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97001"/>
                <a:ext cx="5613400" cy="2598645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Given this Bayes Net &amp; CPT,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Algorithm: Multiply likelihood of each node given parents:</a:t>
                </a:r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endParaRPr lang="en-US" dirty="0"/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5613400" cy="2598645"/>
              </a:xfrm>
              <a:blipFill>
                <a:blip r:embed="rId2"/>
                <a:stretch>
                  <a:fillRect l="-2280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AutoShape 6"/>
          <p:cNvCxnSpPr>
            <a:cxnSpLocks noChangeShapeType="1"/>
          </p:cNvCxnSpPr>
          <p:nvPr/>
        </p:nvCxnSpPr>
        <p:spPr bwMode="auto">
          <a:xfrm>
            <a:off x="7353154" y="3156353"/>
            <a:ext cx="0" cy="84332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6"/>
          <p:cNvCxnSpPr>
            <a:cxnSpLocks noChangeShapeType="1"/>
          </p:cNvCxnSpPr>
          <p:nvPr/>
        </p:nvCxnSpPr>
        <p:spPr bwMode="auto">
          <a:xfrm>
            <a:off x="7353154" y="4453284"/>
            <a:ext cx="8464" cy="84332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41" name="Group 40"/>
          <p:cNvGrpSpPr/>
          <p:nvPr/>
        </p:nvGrpSpPr>
        <p:grpSpPr>
          <a:xfrm>
            <a:off x="7098370" y="2679123"/>
            <a:ext cx="491681" cy="477230"/>
            <a:chOff x="5972710" y="3481579"/>
            <a:chExt cx="491681" cy="477230"/>
          </a:xfrm>
        </p:grpSpPr>
        <p:sp>
          <p:nvSpPr>
            <p:cNvPr id="42" name="Oval 3"/>
            <p:cNvSpPr>
              <a:spLocks noChangeArrowheads="1"/>
            </p:cNvSpPr>
            <p:nvPr/>
          </p:nvSpPr>
          <p:spPr bwMode="auto">
            <a:xfrm>
              <a:off x="5990597" y="3505200"/>
              <a:ext cx="473794" cy="45360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00B0F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00B0F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5972710" y="3481579"/>
                  <a:ext cx="468205" cy="4616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𝐴</m:t>
                        </m:r>
                      </m:oMath>
                    </m:oMathPara>
                  </a14:m>
                  <a:endParaRPr lang="en-US" sz="24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2710" y="3481579"/>
                  <a:ext cx="468205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/>
          <p:cNvGrpSpPr/>
          <p:nvPr/>
        </p:nvGrpSpPr>
        <p:grpSpPr>
          <a:xfrm>
            <a:off x="7116257" y="3995646"/>
            <a:ext cx="483984" cy="461665"/>
            <a:chOff x="6511771" y="4340347"/>
            <a:chExt cx="483984" cy="461665"/>
          </a:xfrm>
        </p:grpSpPr>
        <p:sp>
          <p:nvSpPr>
            <p:cNvPr id="45" name="Oval 3"/>
            <p:cNvSpPr>
              <a:spLocks noChangeArrowheads="1"/>
            </p:cNvSpPr>
            <p:nvPr/>
          </p:nvSpPr>
          <p:spPr bwMode="auto">
            <a:xfrm>
              <a:off x="6511771" y="4344376"/>
              <a:ext cx="473794" cy="45360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7030A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6515880" y="4340347"/>
                  <a:ext cx="47987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𝐵</m:t>
                        </m:r>
                      </m:oMath>
                    </m:oMathPara>
                  </a14:m>
                  <a:endParaRPr lang="en-US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5880" y="4340347"/>
                  <a:ext cx="479875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7123406" y="5296604"/>
            <a:ext cx="473794" cy="461665"/>
            <a:chOff x="10626571" y="5030612"/>
            <a:chExt cx="473794" cy="461665"/>
          </a:xfrm>
        </p:grpSpPr>
        <p:sp>
          <p:nvSpPr>
            <p:cNvPr id="48" name="Oval 3"/>
            <p:cNvSpPr>
              <a:spLocks noChangeArrowheads="1"/>
            </p:cNvSpPr>
            <p:nvPr/>
          </p:nvSpPr>
          <p:spPr bwMode="auto">
            <a:xfrm>
              <a:off x="10626571" y="5034641"/>
              <a:ext cx="473794" cy="45360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0432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10630680" y="5030612"/>
                  <a:ext cx="46820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3333FF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𝐶</m:t>
                        </m:r>
                      </m:oMath>
                    </m:oMathPara>
                  </a14:m>
                  <a:endParaRPr lang="en-US" sz="2400" dirty="0">
                    <a:solidFill>
                      <a:srgbClr val="3333FF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0680" y="5030612"/>
                  <a:ext cx="468205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50" name="Table 49"/>
          <p:cNvGraphicFramePr>
            <a:graphicFrameLocks noGrp="1"/>
          </p:cNvGraphicFramePr>
          <p:nvPr>
            <p:extLst/>
          </p:nvPr>
        </p:nvGraphicFramePr>
        <p:xfrm>
          <a:off x="9529541" y="2135198"/>
          <a:ext cx="1595660" cy="824430"/>
        </p:xfrm>
        <a:graphic>
          <a:graphicData uri="http://schemas.openxmlformats.org/drawingml/2006/table">
            <a:tbl>
              <a:tblPr/>
              <a:tblGrid>
                <a:gridCol w="797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7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2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2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-a</a:t>
                      </a: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/>
          </p:nvPr>
        </p:nvGraphicFramePr>
        <p:xfrm>
          <a:off x="9529542" y="3260061"/>
          <a:ext cx="2357658" cy="1501068"/>
        </p:xfrm>
        <a:graphic>
          <a:graphicData uri="http://schemas.openxmlformats.org/drawingml/2006/table">
            <a:tbl>
              <a:tblPr/>
              <a:tblGrid>
                <a:gridCol w="785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+a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1/10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9/10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-a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-b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1/2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9529542" y="5117680"/>
          <a:ext cx="2357658" cy="1501068"/>
        </p:xfrm>
        <a:graphic>
          <a:graphicData uri="http://schemas.openxmlformats.org/drawingml/2006/table">
            <a:tbl>
              <a:tblPr/>
              <a:tblGrid>
                <a:gridCol w="785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+b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4/5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1/5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-b</a:t>
                      </a:r>
                    </a:p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07" marB="0" anchor="b">
                    <a:lnL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8191355" y="2316580"/>
                <a:ext cx="1044966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355" y="2316580"/>
                <a:ext cx="1044966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7968562" y="3679772"/>
                <a:ext cx="14040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562" y="3679772"/>
                <a:ext cx="1404039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7968914" y="5596298"/>
                <a:ext cx="14034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14" y="5596298"/>
                <a:ext cx="1403461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533400" y="4010595"/>
            <a:ext cx="5190139" cy="231049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kern="0" dirty="0">
                <a:ea typeface="ＭＳ Ｐゴシック" pitchFamily="34" charset="-128"/>
              </a:rPr>
              <a:t>w = 1.0</a:t>
            </a:r>
          </a:p>
          <a:p>
            <a:r>
              <a:rPr lang="en-US" sz="2800" kern="0" dirty="0">
                <a:ea typeface="ＭＳ Ｐゴシック" pitchFamily="34" charset="-128"/>
              </a:rPr>
              <a:t>for </a:t>
            </a:r>
            <a:r>
              <a:rPr lang="en-US" sz="2800" kern="0" dirty="0" err="1">
                <a:ea typeface="ＭＳ Ｐゴシック" pitchFamily="34" charset="-128"/>
              </a:rPr>
              <a:t>i</a:t>
            </a:r>
            <a:r>
              <a:rPr lang="en-US" sz="2800" kern="0" dirty="0">
                <a:ea typeface="ＭＳ Ｐゴシック" pitchFamily="34" charset="-128"/>
              </a:rPr>
              <a:t>=1, 2, …, n</a:t>
            </a:r>
          </a:p>
          <a:p>
            <a:pPr lvl="1"/>
            <a:r>
              <a:rPr lang="en-US" kern="0" dirty="0">
                <a:ea typeface="ＭＳ Ｐゴシック" pitchFamily="34" charset="-128"/>
              </a:rPr>
              <a:t>Set w = w * P(x</a:t>
            </a:r>
            <a:r>
              <a:rPr lang="en-US" kern="0" baseline="-25000" dirty="0">
                <a:ea typeface="ＭＳ Ｐゴシック" pitchFamily="34" charset="-128"/>
              </a:rPr>
              <a:t>i</a:t>
            </a:r>
            <a:r>
              <a:rPr lang="en-US" kern="0" dirty="0">
                <a:ea typeface="ＭＳ Ｐゴシック" pitchFamily="34" charset="-128"/>
              </a:rPr>
              <a:t> | Parents(X</a:t>
            </a:r>
            <a:r>
              <a:rPr lang="en-US" kern="0" baseline="-25000" dirty="0">
                <a:ea typeface="ＭＳ Ｐゴシック" pitchFamily="34" charset="-128"/>
              </a:rPr>
              <a:t>i</a:t>
            </a:r>
            <a:r>
              <a:rPr lang="en-US" kern="0" dirty="0">
                <a:ea typeface="ＭＳ Ｐゴシック" pitchFamily="34" charset="-128"/>
              </a:rPr>
              <a:t>))</a:t>
            </a:r>
          </a:p>
          <a:p>
            <a:r>
              <a:rPr lang="en-US" sz="2800" kern="0" dirty="0">
                <a:ea typeface="ＭＳ Ｐゴシック" pitchFamily="34" charset="-128"/>
              </a:rPr>
              <a:t>return w</a:t>
            </a:r>
          </a:p>
        </p:txBody>
      </p:sp>
    </p:spTree>
    <p:extLst>
      <p:ext uri="{BB962C8B-B14F-4D97-AF65-F5344CB8AC3E}">
        <p14:creationId xmlns:p14="http://schemas.microsoft.com/office/powerpoint/2010/main" val="128181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55320" y="1272540"/>
            <a:ext cx="8229600" cy="48768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This process generates samples with probability: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	…i.e. the BN</a:t>
            </a:r>
            <a:r>
              <a:rPr lang="ja-JP" altLang="en-US" sz="2400" dirty="0">
                <a:ea typeface="ＭＳ Ｐゴシック" pitchFamily="34" charset="-128"/>
                <a:cs typeface="Calibri" pitchFamily="34" charset="0"/>
              </a:rPr>
              <a:t>’</a:t>
            </a:r>
            <a:r>
              <a:rPr lang="en-US" altLang="ja-JP" sz="2400" dirty="0">
                <a:ea typeface="ＭＳ Ｐゴシック" pitchFamily="34" charset="-128"/>
                <a:cs typeface="Calibri" pitchFamily="34" charset="0"/>
              </a:rPr>
              <a:t>s joint probability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Let the number of samples of an event be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Then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i.e., the sampling procedure is </a:t>
            </a:r>
            <a:r>
              <a:rPr lang="en-US" sz="2400" dirty="0">
                <a:solidFill>
                  <a:srgbClr val="A50021"/>
                </a:solidFill>
                <a:ea typeface="ＭＳ Ｐゴシック" pitchFamily="34" charset="-128"/>
                <a:cs typeface="Calibri" pitchFamily="34" charset="0"/>
              </a:rPr>
              <a:t>consistent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1741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20" y="1834515"/>
            <a:ext cx="70866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634740"/>
            <a:ext cx="18605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2" y="4526280"/>
            <a:ext cx="6383338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Example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605439" y="1028700"/>
            <a:ext cx="8229600" cy="4800600"/>
          </a:xfrm>
        </p:spPr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We’</a:t>
            </a:r>
            <a:r>
              <a:rPr lang="en-US" altLang="ja-JP" dirty="0">
                <a:latin typeface="Calibri"/>
                <a:ea typeface="ＭＳ Ｐゴシック" pitchFamily="34" charset="-128"/>
                <a:cs typeface="Calibri"/>
              </a:rPr>
              <a:t>ll get a bunch of samples from the BN: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	+c,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s, +r, +w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	+c, +s, +r, +w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	-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c, +s, +r, 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w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	+c,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s, +r, +w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	-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c,  -s, 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r, +w</a:t>
            </a:r>
          </a:p>
          <a:p>
            <a:pPr lvl="1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If we want to know P(W)</a:t>
            </a:r>
          </a:p>
          <a:p>
            <a:pPr lvl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We have counts &lt;+w:4,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-w:1&gt;</a:t>
            </a:r>
          </a:p>
          <a:p>
            <a:pPr lvl="1"/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Normalize to get P(W) =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&lt;+w:0.8,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-w:0.2&gt;</a:t>
            </a:r>
          </a:p>
          <a:p>
            <a:pPr lvl="1"/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This will get closer to the true distribution with more samples</a:t>
            </a:r>
          </a:p>
          <a:p>
            <a:pPr lvl="1"/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Can estimate anything else, too</a:t>
            </a:r>
          </a:p>
          <a:p>
            <a:pPr lvl="1"/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What about P(C| +w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)?  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P(C| +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r,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+w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)? 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P(C| -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r,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-w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)?</a:t>
            </a:r>
          </a:p>
          <a:p>
            <a:pPr lvl="1"/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Fast: can use fewer samples if less time (what’s</a:t>
            </a:r>
            <a:r>
              <a:rPr lang="en-US" altLang="ja-JP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 the drawback?)</a:t>
            </a:r>
            <a:endParaRPr lang="en-US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315200" y="1905000"/>
            <a:ext cx="1652499" cy="1447799"/>
            <a:chOff x="7416868" y="3352800"/>
            <a:chExt cx="2870132" cy="2514600"/>
          </a:xfrm>
        </p:grpSpPr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20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1" name="AutoShape 6"/>
            <p:cNvCxnSpPr>
              <a:cxnSpLocks noChangeShapeType="1"/>
              <a:stCxn id="19" idx="3"/>
              <a:endCxn id="20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6"/>
            <p:cNvCxnSpPr>
              <a:cxnSpLocks noChangeShapeType="1"/>
              <a:stCxn id="18" idx="5"/>
              <a:endCxn id="20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4" name="AutoShape 6"/>
            <p:cNvCxnSpPr>
              <a:cxnSpLocks noChangeShapeType="1"/>
              <a:stCxn id="23" idx="5"/>
              <a:endCxn id="19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6"/>
            <p:cNvCxnSpPr>
              <a:cxnSpLocks noChangeShapeType="1"/>
              <a:stCxn id="23" idx="3"/>
              <a:endCxn id="18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Rejection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2782858"/>
            <a:ext cx="12039597" cy="31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72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Text Box 4"/>
          <p:cNvSpPr txBox="1">
            <a:spLocks noChangeArrowheads="1"/>
          </p:cNvSpPr>
          <p:nvPr/>
        </p:nvSpPr>
        <p:spPr bwMode="auto">
          <a:xfrm>
            <a:off x="7315200" y="4849812"/>
            <a:ext cx="28956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>
                <a:latin typeface="Calibri"/>
                <a:cs typeface="Calibri"/>
              </a:rPr>
              <a:t>	+c, </a:t>
            </a:r>
            <a:r>
              <a:rPr lang="en-US" sz="2000">
                <a:latin typeface="Calibri"/>
                <a:cs typeface="Calibri"/>
                <a:sym typeface="Symbol" pitchFamily="18" charset="2"/>
              </a:rPr>
              <a:t>-</a:t>
            </a:r>
            <a:r>
              <a:rPr lang="en-US" sz="2000">
                <a:latin typeface="Calibri"/>
                <a:cs typeface="Calibri"/>
              </a:rPr>
              <a:t>s, +r, +w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>
                <a:latin typeface="Calibri"/>
                <a:cs typeface="Calibri"/>
              </a:rPr>
              <a:t>	+c, +s, +r, +w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>
                <a:latin typeface="Calibri"/>
                <a:cs typeface="Calibri"/>
                <a:sym typeface="Symbol" pitchFamily="18" charset="2"/>
              </a:rPr>
              <a:t>	-</a:t>
            </a:r>
            <a:r>
              <a:rPr lang="en-US" sz="2000">
                <a:latin typeface="Calibri"/>
                <a:cs typeface="Calibri"/>
              </a:rPr>
              <a:t>c, +s, +r,  </a:t>
            </a:r>
            <a:r>
              <a:rPr lang="en-US" sz="2000">
                <a:latin typeface="Calibri"/>
                <a:cs typeface="Calibri"/>
                <a:sym typeface="Symbol" pitchFamily="18" charset="2"/>
              </a:rPr>
              <a:t>-</a:t>
            </a:r>
            <a:r>
              <a:rPr lang="en-US" sz="2000">
                <a:latin typeface="Calibri"/>
                <a:cs typeface="Calibri"/>
              </a:rPr>
              <a:t>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>
                <a:latin typeface="Calibri"/>
                <a:cs typeface="Calibri"/>
              </a:rPr>
              <a:t>	+c, </a:t>
            </a:r>
            <a:r>
              <a:rPr lang="en-US" sz="2000">
                <a:latin typeface="Calibri"/>
                <a:cs typeface="Calibri"/>
                <a:sym typeface="Symbol" pitchFamily="18" charset="2"/>
              </a:rPr>
              <a:t>-</a:t>
            </a:r>
            <a:r>
              <a:rPr lang="en-US" sz="2000">
                <a:latin typeface="Calibri"/>
                <a:cs typeface="Calibri"/>
              </a:rPr>
              <a:t>s, +r, +w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>
                <a:latin typeface="Calibri"/>
                <a:cs typeface="Calibri"/>
                <a:sym typeface="Symbol" pitchFamily="18" charset="2"/>
              </a:rPr>
              <a:t>	-</a:t>
            </a:r>
            <a:r>
              <a:rPr lang="en-US" sz="2000">
                <a:latin typeface="Calibri"/>
                <a:cs typeface="Calibri"/>
              </a:rPr>
              <a:t>c,  -s,  </a:t>
            </a:r>
            <a:r>
              <a:rPr lang="en-US" sz="2000">
                <a:latin typeface="Calibri"/>
                <a:cs typeface="Calibri"/>
                <a:sym typeface="Symbol" pitchFamily="18" charset="2"/>
              </a:rPr>
              <a:t>-</a:t>
            </a:r>
            <a:r>
              <a:rPr lang="en-US" sz="2000">
                <a:latin typeface="Calibri"/>
                <a:cs typeface="Calibri"/>
              </a:rPr>
              <a:t>r, +w</a:t>
            </a:r>
          </a:p>
        </p:txBody>
      </p:sp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ＭＳ Ｐゴシック" pitchFamily="34" charset="-128"/>
                <a:cs typeface="Calibri Light" panose="020F0302020204030204" pitchFamily="34" charset="0"/>
              </a:rPr>
              <a:t>Rejection Sampling</a:t>
            </a:r>
          </a:p>
        </p:txBody>
      </p:sp>
      <p:sp>
        <p:nvSpPr>
          <p:cNvPr id="1134595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600200"/>
            <a:ext cx="58674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Let</a:t>
            </a:r>
            <a:r>
              <a:rPr lang="ja-JP" altLang="en-US" sz="2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s say we want P(C)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No point keeping all samples around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Just tally counts of C as we go</a:t>
            </a:r>
          </a:p>
          <a:p>
            <a:pPr lvl="2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Let</a:t>
            </a:r>
            <a:r>
              <a:rPr lang="ja-JP" altLang="en-US" sz="2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s say we want 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P(C| +s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Same thing: tally C outcomes, but ignore (reject) samples which don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t have S=+s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This is called rejection sampling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It is also consistent for conditional probabilities (i.e., correct in the limit)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077200" y="2971800"/>
            <a:ext cx="1652499" cy="1447799"/>
            <a:chOff x="7416868" y="3352800"/>
            <a:chExt cx="2870132" cy="2514600"/>
          </a:xfrm>
        </p:grpSpPr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20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21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2" name="AutoShape 6"/>
            <p:cNvCxnSpPr>
              <a:cxnSpLocks noChangeShapeType="1"/>
              <a:stCxn id="20" idx="3"/>
              <a:endCxn id="21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6"/>
            <p:cNvCxnSpPr>
              <a:cxnSpLocks noChangeShapeType="1"/>
              <a:stCxn id="19" idx="5"/>
              <a:endCxn id="21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5" name="AutoShape 6"/>
            <p:cNvCxnSpPr>
              <a:cxnSpLocks noChangeShapeType="1"/>
              <a:stCxn id="24" idx="5"/>
              <a:endCxn id="20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6"/>
            <p:cNvCxnSpPr>
              <a:cxnSpLocks noChangeShapeType="1"/>
              <a:stCxn id="24" idx="3"/>
              <a:endCxn id="19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Rejection Sampling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idx="1"/>
          </p:nvPr>
        </p:nvSpPr>
        <p:spPr>
          <a:xfrm>
            <a:off x="3276600" y="1145171"/>
            <a:ext cx="6263640" cy="3024429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IN: evidence instantiation</a:t>
            </a:r>
          </a:p>
          <a:p>
            <a:r>
              <a:rPr lang="en-US" sz="2400" dirty="0">
                <a:ea typeface="ＭＳ Ｐゴシック" pitchFamily="34" charset="-128"/>
              </a:rPr>
              <a:t>For </a:t>
            </a:r>
            <a:r>
              <a:rPr lang="en-US" sz="2400" dirty="0" err="1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=1, 2, …, n</a:t>
            </a:r>
          </a:p>
          <a:p>
            <a:pPr lvl="2"/>
            <a:endParaRPr lang="en-US" sz="7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Sample x</a:t>
            </a:r>
            <a:r>
              <a:rPr lang="en-US" sz="2000" baseline="-25000" dirty="0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 from P(X</a:t>
            </a:r>
            <a:r>
              <a:rPr lang="en-US" sz="2000" baseline="-25000" dirty="0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 | Parents(X</a:t>
            </a:r>
            <a:r>
              <a:rPr lang="en-US" sz="2000" baseline="-25000" dirty="0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))</a:t>
            </a:r>
          </a:p>
          <a:p>
            <a:pPr lvl="1"/>
            <a:endParaRPr lang="en-US" sz="7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If x</a:t>
            </a:r>
            <a:r>
              <a:rPr lang="en-US" sz="2000" baseline="-25000" dirty="0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 not consistent with evidence</a:t>
            </a:r>
          </a:p>
          <a:p>
            <a:pPr lvl="2"/>
            <a:r>
              <a:rPr lang="en-US" sz="1800" dirty="0">
                <a:ea typeface="ＭＳ Ｐゴシック" pitchFamily="34" charset="-128"/>
              </a:rPr>
              <a:t>Reject: Return, and no sample is generated in this cycle</a:t>
            </a:r>
          </a:p>
          <a:p>
            <a:pPr lvl="1"/>
            <a:endParaRPr lang="en-US" sz="7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Return (x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, x</a:t>
            </a:r>
            <a:r>
              <a:rPr lang="en-US" sz="2400" baseline="-25000" dirty="0">
                <a:ea typeface="ＭＳ Ｐゴシック" pitchFamily="34" charset="-128"/>
              </a:rPr>
              <a:t>2</a:t>
            </a:r>
            <a:r>
              <a:rPr lang="en-US" sz="2400" dirty="0">
                <a:ea typeface="ＭＳ Ｐゴシック" pitchFamily="34" charset="-128"/>
              </a:rPr>
              <a:t>, …, </a:t>
            </a:r>
            <a:r>
              <a:rPr lang="en-US" sz="2400" dirty="0" err="1">
                <a:ea typeface="ＭＳ Ｐゴシック" pitchFamily="34" charset="-128"/>
              </a:rPr>
              <a:t>x</a:t>
            </a:r>
            <a:r>
              <a:rPr lang="en-US" sz="2400" baseline="-25000" dirty="0" err="1">
                <a:ea typeface="ＭＳ Ｐゴシック" pitchFamily="34" charset="-128"/>
              </a:rPr>
              <a:t>n</a:t>
            </a:r>
            <a:r>
              <a:rPr lang="en-US" sz="2400" dirty="0">
                <a:ea typeface="ＭＳ Ｐゴシック" pitchFamily="34" charset="-128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2" y="4319829"/>
            <a:ext cx="9753596" cy="253817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97001"/>
                <a:ext cx="11633200" cy="4729164"/>
              </a:xfrm>
            </p:spPr>
            <p:txBody>
              <a:bodyPr/>
              <a:lstStyle/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dirty="0"/>
                  <a:t>What queries can we answer with rejection samples (evidence: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+</m:t>
                    </m:r>
                    <m:r>
                      <a:rPr lang="en-US" i="1" dirty="0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/>
                  <a:t>)?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(+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, −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 +</m:t>
                    </m:r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(+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 −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 |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𝑐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dirty="0"/>
                  <a:t> Both</a:t>
                </a:r>
              </a:p>
              <a:p>
                <a:pPr marL="514350" indent="-51435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b="0" dirty="0"/>
                  <a:t> Neither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514350" indent="-51435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</a:pPr>
                <a:r>
                  <a:rPr lang="en-US" dirty="0"/>
                  <a:t> I have no idea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11633200" cy="4729164"/>
              </a:xfrm>
              <a:blipFill>
                <a:blip r:embed="rId2"/>
                <a:stretch>
                  <a:fillRect l="-110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9906000" y="6378574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451BBA2E-7FD9-46B8-A226-C36B49A97BF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2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Weighting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337640"/>
            <a:ext cx="12191999" cy="29107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676400"/>
            <a:ext cx="2622550" cy="209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45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096000" y="1524000"/>
            <a:ext cx="5943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Idea: fix evidence variables and sample the rest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Problem: sample distribution not consistent!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Solution: weight by probability of evidence given parents</a:t>
            </a:r>
          </a:p>
        </p:txBody>
      </p:sp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1136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524000"/>
            <a:ext cx="58674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Problem with rejection sampling: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If evidence is unlikely, rejects lots of samples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Evidence not exploited </a:t>
            </a:r>
            <a:r>
              <a:rPr lang="en-US" altLang="ja-JP" sz="2000" dirty="0">
                <a:ea typeface="ＭＳ Ｐゴシック" pitchFamily="34" charset="-128"/>
                <a:cs typeface="Calibri" pitchFamily="34" charset="0"/>
              </a:rPr>
              <a:t>as you sample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Consider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Shape|blue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  <a:cs typeface="Calibri" pitchFamily="34" charset="0"/>
            </a:endParaRPr>
          </a:p>
        </p:txBody>
      </p:sp>
      <p:cxnSp>
        <p:nvCxnSpPr>
          <p:cNvPr id="1136645" name="AutoShape 5"/>
          <p:cNvCxnSpPr>
            <a:cxnSpLocks noChangeShapeType="1"/>
            <a:stCxn id="1136646" idx="6"/>
            <a:endCxn id="1136647" idx="2"/>
          </p:cNvCxnSpPr>
          <p:nvPr/>
        </p:nvCxnSpPr>
        <p:spPr bwMode="auto">
          <a:xfrm>
            <a:off x="7408863" y="3944938"/>
            <a:ext cx="9588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36646" name="Oval 6"/>
          <p:cNvSpPr>
            <a:spLocks noChangeArrowheads="1"/>
          </p:cNvSpPr>
          <p:nvPr/>
        </p:nvSpPr>
        <p:spPr bwMode="auto">
          <a:xfrm>
            <a:off x="61722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Shape</a:t>
            </a:r>
          </a:p>
        </p:txBody>
      </p:sp>
      <p:sp>
        <p:nvSpPr>
          <p:cNvPr id="1136647" name="Oval 7"/>
          <p:cNvSpPr>
            <a:spLocks noChangeArrowheads="1"/>
          </p:cNvSpPr>
          <p:nvPr/>
        </p:nvSpPr>
        <p:spPr bwMode="auto">
          <a:xfrm>
            <a:off x="8382000" y="3657600"/>
            <a:ext cx="1222375" cy="574675"/>
          </a:xfrm>
          <a:prstGeom prst="ellipse">
            <a:avLst/>
          </a:prstGeom>
          <a:solidFill>
            <a:srgbClr val="3333FF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Color</a:t>
            </a:r>
          </a:p>
        </p:txBody>
      </p:sp>
      <p:sp>
        <p:nvSpPr>
          <p:cNvPr id="1136649" name="Line 9"/>
          <p:cNvSpPr>
            <a:spLocks noChangeShapeType="1"/>
          </p:cNvSpPr>
          <p:nvPr/>
        </p:nvSpPr>
        <p:spPr bwMode="auto">
          <a:xfrm flipV="1">
            <a:off x="8534400" y="36576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36650" name="Line 10"/>
          <p:cNvSpPr>
            <a:spLocks noChangeShapeType="1"/>
          </p:cNvSpPr>
          <p:nvPr/>
        </p:nvSpPr>
        <p:spPr bwMode="auto">
          <a:xfrm flipV="1">
            <a:off x="8915400" y="37338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36651" name="AutoShape 11"/>
          <p:cNvCxnSpPr>
            <a:cxnSpLocks noChangeShapeType="1"/>
            <a:stCxn id="1136652" idx="6"/>
            <a:endCxn id="1136653" idx="2"/>
          </p:cNvCxnSpPr>
          <p:nvPr/>
        </p:nvCxnSpPr>
        <p:spPr bwMode="auto">
          <a:xfrm>
            <a:off x="1524000" y="3944938"/>
            <a:ext cx="5334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36652" name="Oval 12"/>
          <p:cNvSpPr>
            <a:spLocks noChangeArrowheads="1"/>
          </p:cNvSpPr>
          <p:nvPr/>
        </p:nvSpPr>
        <p:spPr bwMode="auto">
          <a:xfrm>
            <a:off x="301625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Shape</a:t>
            </a:r>
          </a:p>
        </p:txBody>
      </p:sp>
      <p:sp>
        <p:nvSpPr>
          <p:cNvPr id="1136653" name="Oval 13"/>
          <p:cNvSpPr>
            <a:spLocks noChangeArrowheads="1"/>
          </p:cNvSpPr>
          <p:nvPr/>
        </p:nvSpPr>
        <p:spPr bwMode="auto">
          <a:xfrm>
            <a:off x="20574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Color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124200" y="3124200"/>
            <a:ext cx="25146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pyramid,  green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pyramid,  red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sphere,   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cube,         red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 sphere,      green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9448800" y="3093184"/>
            <a:ext cx="27432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pyramid,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pyramid,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sphere,   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cube,         blue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sphere,      blue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257800"/>
            <a:ext cx="5791200" cy="13826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5294590"/>
            <a:ext cx="5486399" cy="14277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4450080"/>
            <a:ext cx="1295400" cy="1036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46" grpId="0" animBg="1"/>
      <p:bldP spid="1136647" grpId="0" animBg="1"/>
      <p:bldP spid="1136649" grpId="0" animBg="1"/>
      <p:bldP spid="1136650" grpId="0" animBg="1"/>
      <p:bldP spid="1136652" grpId="0" animBg="1"/>
      <p:bldP spid="1136653" grpId="0" animBg="1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5486400" y="1600200"/>
            <a:ext cx="11430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438400" y="4572000"/>
            <a:ext cx="24384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6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1132566" name="Rectangle 22"/>
          <p:cNvSpPr>
            <a:spLocks noChangeArrowheads="1"/>
          </p:cNvSpPr>
          <p:nvPr/>
        </p:nvSpPr>
        <p:spPr bwMode="auto">
          <a:xfrm>
            <a:off x="2438400" y="2814638"/>
            <a:ext cx="13716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3495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95400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6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3" y="2438400"/>
            <a:ext cx="10572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5486400" y="1620838"/>
          <a:ext cx="1143000" cy="506694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2514600" y="2836863"/>
          <a:ext cx="1295400" cy="10133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8153400" y="2814638"/>
            <a:ext cx="1371600" cy="538162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3529" name="Picture 3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738" y="2438400"/>
            <a:ext cx="1089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229600" y="2836863"/>
          <a:ext cx="1295400" cy="10133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3550" name="Picture 3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191000"/>
            <a:ext cx="1549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2438400" y="4602163"/>
          <a:ext cx="2438400" cy="202724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3588" name="TextBox 39"/>
          <p:cNvSpPr txBox="1">
            <a:spLocks noChangeArrowheads="1"/>
          </p:cNvSpPr>
          <p:nvPr/>
        </p:nvSpPr>
        <p:spPr bwMode="auto">
          <a:xfrm>
            <a:off x="7696200" y="4343400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Samples:</a:t>
            </a:r>
          </a:p>
        </p:txBody>
      </p:sp>
      <p:sp>
        <p:nvSpPr>
          <p:cNvPr id="63589" name="TextBox 40"/>
          <p:cNvSpPr txBox="1">
            <a:spLocks noChangeArrowheads="1"/>
          </p:cNvSpPr>
          <p:nvPr/>
        </p:nvSpPr>
        <p:spPr bwMode="auto">
          <a:xfrm>
            <a:off x="8001000" y="4800600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+c, +s, +r, +w</a:t>
            </a:r>
          </a:p>
        </p:txBody>
      </p:sp>
      <p:sp>
        <p:nvSpPr>
          <p:cNvPr id="63590" name="TextBox 42"/>
          <p:cNvSpPr txBox="1">
            <a:spLocks noChangeArrowheads="1"/>
          </p:cNvSpPr>
          <p:nvPr/>
        </p:nvSpPr>
        <p:spPr bwMode="auto">
          <a:xfrm>
            <a:off x="8077200" y="5105400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…</a:t>
            </a:r>
          </a:p>
        </p:txBody>
      </p:sp>
      <p:sp>
        <p:nvSpPr>
          <p:cNvPr id="63591" name="Oval 4"/>
          <p:cNvSpPr>
            <a:spLocks noChangeArrowheads="1"/>
          </p:cNvSpPr>
          <p:nvPr/>
        </p:nvSpPr>
        <p:spPr bwMode="auto">
          <a:xfrm>
            <a:off x="5410200" y="23971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63592" name="Oval 5"/>
          <p:cNvSpPr>
            <a:spLocks noChangeArrowheads="1"/>
          </p:cNvSpPr>
          <p:nvPr/>
        </p:nvSpPr>
        <p:spPr bwMode="auto">
          <a:xfrm>
            <a:off x="4038600" y="33655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63593" name="Oval 6"/>
          <p:cNvSpPr>
            <a:spLocks noChangeArrowheads="1"/>
          </p:cNvSpPr>
          <p:nvPr/>
        </p:nvSpPr>
        <p:spPr bwMode="auto">
          <a:xfrm>
            <a:off x="6778625" y="33877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63594" name="Oval 7"/>
          <p:cNvSpPr>
            <a:spLocks noChangeArrowheads="1"/>
          </p:cNvSpPr>
          <p:nvPr/>
        </p:nvSpPr>
        <p:spPr bwMode="auto">
          <a:xfrm>
            <a:off x="5407025" y="4378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WetGrass</a:t>
            </a:r>
          </a:p>
        </p:txBody>
      </p:sp>
      <p:cxnSp>
        <p:nvCxnSpPr>
          <p:cNvPr id="63595" name="AutoShape 8"/>
          <p:cNvCxnSpPr>
            <a:cxnSpLocks noChangeShapeType="1"/>
            <a:stCxn id="51" idx="5"/>
            <a:endCxn id="63593" idx="1"/>
          </p:cNvCxnSpPr>
          <p:nvPr/>
        </p:nvCxnSpPr>
        <p:spPr bwMode="auto">
          <a:xfrm>
            <a:off x="6453188" y="2901950"/>
            <a:ext cx="504825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3596" name="AutoShape 9"/>
          <p:cNvCxnSpPr>
            <a:cxnSpLocks noChangeShapeType="1"/>
            <a:stCxn id="63591" idx="3"/>
            <a:endCxn id="63592" idx="7"/>
          </p:cNvCxnSpPr>
          <p:nvPr/>
        </p:nvCxnSpPr>
        <p:spPr bwMode="auto">
          <a:xfrm flipH="1">
            <a:off x="5081588" y="2901950"/>
            <a:ext cx="50800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3597" name="AutoShape 10"/>
          <p:cNvCxnSpPr>
            <a:cxnSpLocks noChangeShapeType="1"/>
            <a:stCxn id="63592" idx="5"/>
            <a:endCxn id="63594" idx="1"/>
          </p:cNvCxnSpPr>
          <p:nvPr/>
        </p:nvCxnSpPr>
        <p:spPr bwMode="auto">
          <a:xfrm>
            <a:off x="5081588" y="3870325"/>
            <a:ext cx="504825" cy="57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3598" name="AutoShape 11"/>
          <p:cNvCxnSpPr>
            <a:cxnSpLocks noChangeShapeType="1"/>
            <a:stCxn id="63593" idx="3"/>
            <a:endCxn id="63594" idx="7"/>
          </p:cNvCxnSpPr>
          <p:nvPr/>
        </p:nvCxnSpPr>
        <p:spPr bwMode="auto">
          <a:xfrm flipH="1">
            <a:off x="6450013" y="3892550"/>
            <a:ext cx="508000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1" name="Oval 16"/>
          <p:cNvSpPr>
            <a:spLocks noChangeArrowheads="1"/>
          </p:cNvSpPr>
          <p:nvPr/>
        </p:nvSpPr>
        <p:spPr bwMode="auto">
          <a:xfrm>
            <a:off x="5410200" y="23971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63600" name="Oval 17"/>
          <p:cNvSpPr>
            <a:spLocks noChangeArrowheads="1"/>
          </p:cNvSpPr>
          <p:nvPr/>
        </p:nvSpPr>
        <p:spPr bwMode="auto">
          <a:xfrm>
            <a:off x="4038600" y="33655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6778625" y="33877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63602" name="Oval 19"/>
          <p:cNvSpPr>
            <a:spLocks noChangeArrowheads="1"/>
          </p:cNvSpPr>
          <p:nvPr/>
        </p:nvSpPr>
        <p:spPr bwMode="auto">
          <a:xfrm>
            <a:off x="5410200" y="43783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WetGrass</a:t>
            </a:r>
          </a:p>
        </p:txBody>
      </p:sp>
      <p:sp>
        <p:nvSpPr>
          <p:cNvPr id="63603" name="Line 23"/>
          <p:cNvSpPr>
            <a:spLocks noChangeShapeType="1"/>
          </p:cNvSpPr>
          <p:nvPr/>
        </p:nvSpPr>
        <p:spPr bwMode="auto">
          <a:xfrm flipV="1">
            <a:off x="5562600" y="44196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604" name="Line 24"/>
          <p:cNvSpPr>
            <a:spLocks noChangeShapeType="1"/>
          </p:cNvSpPr>
          <p:nvPr/>
        </p:nvSpPr>
        <p:spPr bwMode="auto">
          <a:xfrm flipV="1">
            <a:off x="5943600" y="44958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605" name="Line 25"/>
          <p:cNvSpPr>
            <a:spLocks noChangeShapeType="1"/>
          </p:cNvSpPr>
          <p:nvPr/>
        </p:nvSpPr>
        <p:spPr bwMode="auto">
          <a:xfrm flipV="1">
            <a:off x="4114800" y="33528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606" name="Line 26"/>
          <p:cNvSpPr>
            <a:spLocks noChangeShapeType="1"/>
          </p:cNvSpPr>
          <p:nvPr/>
        </p:nvSpPr>
        <p:spPr bwMode="auto">
          <a:xfrm flipV="1">
            <a:off x="4495800" y="34290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3607" name="Picture 2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969000"/>
            <a:ext cx="1044575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30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5969000"/>
            <a:ext cx="582612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32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5943600"/>
            <a:ext cx="758825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  <p:bldP spid="1132566" grpId="0" animBg="1"/>
      <p:bldP spid="31" grpId="0" animBg="1"/>
      <p:bldP spid="51" grpId="0" animBg="1"/>
      <p:bldP spid="5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Review: Bayes 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97001"/>
                <a:ext cx="11379200" cy="4729164"/>
              </a:xfrm>
            </p:spPr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sz="2800" dirty="0">
                    <a:latin typeface="Calibri"/>
                    <a:cs typeface="Calibri"/>
                  </a:rPr>
                  <a:t>Joint distributions </a:t>
                </a:r>
                <a:r>
                  <a:rPr lang="en-US" sz="2800" dirty="0">
                    <a:latin typeface="Calibri"/>
                    <a:cs typeface="Calibri"/>
                    <a:sym typeface="Wingdings"/>
                  </a:rPr>
                  <a:t> answer any query</a:t>
                </a: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2800" dirty="0">
                    <a:latin typeface="Calibri"/>
                    <a:cs typeface="Calibri"/>
                    <a:sym typeface="Wingdings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charset="0"/>
                        <a:cs typeface="Calibri"/>
                        <a:sym typeface="Wingdings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𝑎</m:t>
                        </m:r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 </m:t>
                        </m:r>
                      </m:e>
                    </m:d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accent2"/>
                        </a:solidFill>
                        <a:latin typeface="Cambria Math" charset="0"/>
                        <a:cs typeface="Calibri"/>
                        <a:sym typeface="Wingdings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charset="0"/>
                        <a:cs typeface="Calibri"/>
                        <a:sym typeface="Wingdings"/>
                      </a:rPr>
                      <m:t>𝑒</m:t>
                    </m:r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charset="0"/>
                        <a:cs typeface="Calibri"/>
                        <a:sym typeface="Wingdings"/>
                      </a:rPr>
                      <m:t>)=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𝑍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charset="0"/>
                        <a:cs typeface="Calibri"/>
                        <a:sym typeface="Wingdings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charset="0"/>
                        <a:cs typeface="Calibri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𝑎</m:t>
                        </m:r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, </m:t>
                        </m:r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𝑒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charset="0"/>
                        <a:cs typeface="Calibri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𝑍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𝑏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𝑐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/>
                                  </a:rPr>
                                </m:ctrlPr>
                              </m:naryPr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𝑑</m:t>
                                </m:r>
                              </m:sub>
                              <m:sup/>
                              <m:e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𝑃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𝑎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𝑏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, 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𝑐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, 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𝑑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, 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𝑒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sz="2800" b="0" dirty="0">
                  <a:solidFill>
                    <a:srgbClr val="CC00CC"/>
                  </a:solidFill>
                  <a:latin typeface="Calibri"/>
                  <a:cs typeface="Calibri"/>
                  <a:sym typeface="Wingdings"/>
                </a:endParaRPr>
              </a:p>
              <a:p>
                <a:pPr lvl="4">
                  <a:lnSpc>
                    <a:spcPct val="80000"/>
                  </a:lnSpc>
                </a:pPr>
                <a:endParaRPr lang="en-US" sz="1600" dirty="0"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800" dirty="0">
                    <a:latin typeface="Calibri"/>
                    <a:cs typeface="Calibri"/>
                    <a:sym typeface="Wingdings"/>
                  </a:rPr>
                  <a:t>Break down joint using chain rule</a:t>
                </a:r>
              </a:p>
              <a:p>
                <a:pPr lvl="5">
                  <a:lnSpc>
                    <a:spcPct val="80000"/>
                  </a:lnSpc>
                </a:pPr>
                <a:endParaRPr lang="en-US" sz="16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   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𝐷</m:t>
                          </m:r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8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8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9437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9437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𝐷</m:t>
                          </m:r>
                        </m:e>
                        <m:e>
                          <m:r>
                            <a:rPr lang="en-US" sz="28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8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  <m:r>
                            <a:rPr lang="en-US" sz="28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9437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𝐷</m:t>
                      </m:r>
                      <m:r>
                        <a:rPr lang="en-US" sz="2800" b="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E88510"/>
                  </a:solidFill>
                  <a:latin typeface="Calibri"/>
                  <a:cs typeface="Calibri"/>
                  <a:sym typeface="Wingdings"/>
                </a:endParaRPr>
              </a:p>
              <a:p>
                <a:pPr lvl="4">
                  <a:lnSpc>
                    <a:spcPct val="80000"/>
                  </a:lnSpc>
                </a:pPr>
                <a:endParaRPr lang="en-US" sz="1600" dirty="0">
                  <a:solidFill>
                    <a:srgbClr val="CC00CC"/>
                  </a:solidFill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800" dirty="0">
                    <a:latin typeface="Calibri"/>
                    <a:cs typeface="Calibri"/>
                    <a:sym typeface="Wingdings"/>
                  </a:rPr>
                  <a:t>With Bayes nets</a:t>
                </a:r>
              </a:p>
              <a:p>
                <a:pPr lvl="5">
                  <a:lnSpc>
                    <a:spcPct val="80000"/>
                  </a:lnSpc>
                </a:pPr>
                <a:endParaRPr lang="en-US" sz="1600" dirty="0">
                  <a:latin typeface="Calibri"/>
                  <a:cs typeface="Calibri"/>
                  <a:sym typeface="Wingdings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C00CC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   </m:t>
                      </m:r>
                      <m:r>
                        <a:rPr lang="en-US" sz="280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𝐷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33CC3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33CC3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9437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9437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𝐷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𝐶</m:t>
                      </m:r>
                      <m:r>
                        <a:rPr lang="en-US" sz="2800" i="1" smtClean="0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dirty="0"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80000"/>
                  </a:lnSpc>
                </a:pPr>
                <a:endParaRPr lang="en-US" sz="2800" dirty="0">
                  <a:solidFill>
                    <a:srgbClr val="CC00CC"/>
                  </a:solidFill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80000"/>
                  </a:lnSpc>
                </a:pPr>
                <a:endParaRPr lang="en-US" sz="2800" dirty="0"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80000"/>
                  </a:lnSpc>
                </a:pPr>
                <a:endParaRPr lang="en-US" sz="2800" i="1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11379200" cy="4729164"/>
              </a:xfrm>
              <a:blipFill rotWithShape="0">
                <a:blip r:embed="rId2"/>
                <a:stretch>
                  <a:fillRect l="-965" t="-3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9525000" y="4191000"/>
            <a:ext cx="2074815" cy="2294326"/>
            <a:chOff x="5410200" y="3500735"/>
            <a:chExt cx="2074815" cy="2294326"/>
          </a:xfrm>
        </p:grpSpPr>
        <p:cxnSp>
          <p:nvCxnSpPr>
            <p:cNvPr id="6" name="AutoShape 6"/>
            <p:cNvCxnSpPr>
              <a:cxnSpLocks noChangeShapeType="1"/>
              <a:stCxn id="8" idx="5"/>
              <a:endCxn id="10" idx="0"/>
            </p:cNvCxnSpPr>
            <p:nvPr/>
          </p:nvCxnSpPr>
          <p:spPr bwMode="auto">
            <a:xfrm>
              <a:off x="6395006" y="3892379"/>
              <a:ext cx="353662" cy="45199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AutoShape 6"/>
            <p:cNvCxnSpPr>
              <a:cxnSpLocks noChangeShapeType="1"/>
              <a:stCxn id="10" idx="5"/>
              <a:endCxn id="12" idx="0"/>
            </p:cNvCxnSpPr>
            <p:nvPr/>
          </p:nvCxnSpPr>
          <p:spPr bwMode="auto">
            <a:xfrm>
              <a:off x="6916179" y="4731556"/>
              <a:ext cx="324049" cy="6060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AutoShape 6"/>
            <p:cNvCxnSpPr>
              <a:cxnSpLocks noChangeShapeType="1"/>
              <a:stCxn id="10" idx="3"/>
              <a:endCxn id="11" idx="0"/>
            </p:cNvCxnSpPr>
            <p:nvPr/>
          </p:nvCxnSpPr>
          <p:spPr bwMode="auto">
            <a:xfrm flipH="1">
              <a:off x="6227494" y="4731556"/>
              <a:ext cx="353662" cy="6060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AutoShape 6"/>
            <p:cNvCxnSpPr>
              <a:cxnSpLocks noChangeShapeType="1"/>
              <a:stCxn id="8" idx="3"/>
              <a:endCxn id="9" idx="0"/>
            </p:cNvCxnSpPr>
            <p:nvPr/>
          </p:nvCxnSpPr>
          <p:spPr bwMode="auto">
            <a:xfrm flipH="1">
              <a:off x="5647097" y="3892379"/>
              <a:ext cx="412886" cy="4623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" name="Group 9"/>
            <p:cNvGrpSpPr/>
            <p:nvPr/>
          </p:nvGrpSpPr>
          <p:grpSpPr>
            <a:xfrm>
              <a:off x="5990597" y="3500735"/>
              <a:ext cx="486403" cy="461665"/>
              <a:chOff x="5990597" y="3500735"/>
              <a:chExt cx="486403" cy="461665"/>
            </a:xfrm>
          </p:grpSpPr>
          <p:sp>
            <p:nvSpPr>
              <p:cNvPr id="23" name="Oval 3"/>
              <p:cNvSpPr>
                <a:spLocks noChangeArrowheads="1"/>
              </p:cNvSpPr>
              <p:nvPr/>
            </p:nvSpPr>
            <p:spPr bwMode="auto">
              <a:xfrm>
                <a:off x="5990597" y="3505200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/>
                  <p:cNvSpPr/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" name="Rectangle 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/>
            <p:cNvGrpSpPr/>
            <p:nvPr/>
          </p:nvGrpSpPr>
          <p:grpSpPr>
            <a:xfrm>
              <a:off x="5410200" y="4340347"/>
              <a:ext cx="493941" cy="468035"/>
              <a:chOff x="5410200" y="4340347"/>
              <a:chExt cx="493941" cy="468035"/>
            </a:xfrm>
          </p:grpSpPr>
          <p:sp>
            <p:nvSpPr>
              <p:cNvPr id="21" name="Oval 3"/>
              <p:cNvSpPr>
                <a:spLocks noChangeArrowheads="1"/>
              </p:cNvSpPr>
              <p:nvPr/>
            </p:nvSpPr>
            <p:spPr bwMode="auto">
              <a:xfrm>
                <a:off x="5410200" y="4354773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33CC33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/>
                  <p:cNvSpPr/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CC33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Rectangle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/>
            <p:cNvGrpSpPr/>
            <p:nvPr/>
          </p:nvGrpSpPr>
          <p:grpSpPr>
            <a:xfrm>
              <a:off x="6511771" y="4340347"/>
              <a:ext cx="473794" cy="461665"/>
              <a:chOff x="6511771" y="4340347"/>
              <a:chExt cx="473794" cy="461665"/>
            </a:xfrm>
          </p:grpSpPr>
          <p:sp>
            <p:nvSpPr>
              <p:cNvPr id="19" name="Oval 3"/>
              <p:cNvSpPr>
                <a:spLocks noChangeArrowheads="1"/>
              </p:cNvSpPr>
              <p:nvPr/>
            </p:nvSpPr>
            <p:spPr bwMode="auto">
              <a:xfrm>
                <a:off x="6511771" y="4344376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0432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33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Rectangle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/>
            <p:cNvGrpSpPr/>
            <p:nvPr/>
          </p:nvGrpSpPr>
          <p:grpSpPr>
            <a:xfrm>
              <a:off x="5990597" y="5326482"/>
              <a:ext cx="497455" cy="464718"/>
              <a:chOff x="5990597" y="5326482"/>
              <a:chExt cx="497455" cy="464718"/>
            </a:xfrm>
          </p:grpSpPr>
          <p:sp>
            <p:nvSpPr>
              <p:cNvPr id="17" name="Oval 3"/>
              <p:cNvSpPr>
                <a:spLocks noChangeArrowheads="1"/>
              </p:cNvSpPr>
              <p:nvPr/>
            </p:nvSpPr>
            <p:spPr bwMode="auto">
              <a:xfrm>
                <a:off x="5990597" y="5337591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9437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/>
                  <p:cNvSpPr/>
                  <p:nvPr/>
                </p:nvSpPr>
                <p:spPr>
                  <a:xfrm>
                    <a:off x="5996186" y="5326482"/>
                    <a:ext cx="491866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𝐷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Rectangle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6186" y="5326482"/>
                    <a:ext cx="491866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/>
            <p:cNvGrpSpPr/>
            <p:nvPr/>
          </p:nvGrpSpPr>
          <p:grpSpPr>
            <a:xfrm>
              <a:off x="7003331" y="5333396"/>
              <a:ext cx="481684" cy="461665"/>
              <a:chOff x="7003331" y="5333396"/>
              <a:chExt cx="481684" cy="461665"/>
            </a:xfrm>
          </p:grpSpPr>
          <p:sp>
            <p:nvSpPr>
              <p:cNvPr id="15" name="Oval 3"/>
              <p:cNvSpPr>
                <a:spLocks noChangeArrowheads="1"/>
              </p:cNvSpPr>
              <p:nvPr/>
            </p:nvSpPr>
            <p:spPr bwMode="auto">
              <a:xfrm>
                <a:off x="7003331" y="5337591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E8851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7010975" y="5333396"/>
                    <a:ext cx="47404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E8851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E8851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Rectangle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975" y="5333396"/>
                    <a:ext cx="474040" cy="46166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4443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76802" name="Content Placeholder 2"/>
          <p:cNvSpPr>
            <a:spLocks noGrp="1"/>
          </p:cNvSpPr>
          <p:nvPr>
            <p:ph idx="1"/>
          </p:nvPr>
        </p:nvSpPr>
        <p:spPr>
          <a:xfrm>
            <a:off x="3603908" y="986052"/>
            <a:ext cx="4717131" cy="3685008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IN: evidence instantiation</a:t>
            </a:r>
          </a:p>
          <a:p>
            <a:r>
              <a:rPr lang="en-US" sz="2400" dirty="0">
                <a:ea typeface="ＭＳ Ｐゴシック" pitchFamily="34" charset="-128"/>
              </a:rPr>
              <a:t>w = 1.0</a:t>
            </a:r>
          </a:p>
          <a:p>
            <a:r>
              <a:rPr lang="en-US" sz="2400" dirty="0">
                <a:ea typeface="ＭＳ Ｐゴシック" pitchFamily="34" charset="-128"/>
              </a:rPr>
              <a:t>for </a:t>
            </a:r>
            <a:r>
              <a:rPr lang="en-US" sz="2400" dirty="0" err="1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=1, 2, …, n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if X</a:t>
            </a:r>
            <a:r>
              <a:rPr lang="en-US" baseline="-25000" dirty="0">
                <a:ea typeface="ＭＳ Ｐゴシック" pitchFamily="34" charset="-128"/>
              </a:rPr>
              <a:t>i</a:t>
            </a:r>
            <a:r>
              <a:rPr lang="en-US" dirty="0">
                <a:ea typeface="ＭＳ Ｐゴシック" pitchFamily="34" charset="-128"/>
              </a:rPr>
              <a:t> is an evidence variable</a:t>
            </a:r>
          </a:p>
          <a:p>
            <a:pPr lvl="2"/>
            <a:r>
              <a:rPr lang="en-US" dirty="0">
                <a:ea typeface="ＭＳ Ｐゴシック" pitchFamily="34" charset="-128"/>
              </a:rPr>
              <a:t>X</a:t>
            </a:r>
            <a:r>
              <a:rPr lang="en-US" baseline="-25000" dirty="0">
                <a:ea typeface="ＭＳ Ｐゴシック" pitchFamily="34" charset="-128"/>
              </a:rPr>
              <a:t>i</a:t>
            </a:r>
            <a:r>
              <a:rPr lang="en-US" dirty="0">
                <a:ea typeface="ＭＳ Ｐゴシック" pitchFamily="34" charset="-128"/>
              </a:rPr>
              <a:t> = observation x</a:t>
            </a:r>
            <a:r>
              <a:rPr lang="en-US" baseline="-25000" dirty="0">
                <a:ea typeface="ＭＳ Ｐゴシック" pitchFamily="34" charset="-128"/>
              </a:rPr>
              <a:t>i</a:t>
            </a:r>
            <a:r>
              <a:rPr lang="en-US" dirty="0">
                <a:ea typeface="ＭＳ Ｐゴシック" pitchFamily="34" charset="-128"/>
              </a:rPr>
              <a:t> for X</a:t>
            </a:r>
            <a:r>
              <a:rPr lang="en-US" baseline="-25000" dirty="0">
                <a:ea typeface="ＭＳ Ｐゴシック" pitchFamily="34" charset="-128"/>
              </a:rPr>
              <a:t>i</a:t>
            </a:r>
          </a:p>
          <a:p>
            <a:pPr lvl="2"/>
            <a:r>
              <a:rPr lang="en-US" dirty="0">
                <a:ea typeface="ＭＳ Ｐゴシック" pitchFamily="34" charset="-128"/>
              </a:rPr>
              <a:t>Set w = w * P(x</a:t>
            </a:r>
            <a:r>
              <a:rPr lang="en-US" baseline="-25000" dirty="0">
                <a:ea typeface="ＭＳ Ｐゴシック" pitchFamily="34" charset="-128"/>
              </a:rPr>
              <a:t>i</a:t>
            </a:r>
            <a:r>
              <a:rPr lang="en-US" dirty="0">
                <a:ea typeface="ＭＳ Ｐゴシック" pitchFamily="34" charset="-128"/>
              </a:rPr>
              <a:t> | Parents(X</a:t>
            </a:r>
            <a:r>
              <a:rPr lang="en-US" baseline="-25000" dirty="0">
                <a:ea typeface="ＭＳ Ｐゴシック" pitchFamily="34" charset="-128"/>
              </a:rPr>
              <a:t>i</a:t>
            </a:r>
            <a:r>
              <a:rPr lang="en-US" dirty="0">
                <a:ea typeface="ＭＳ Ｐゴシック" pitchFamily="34" charset="-128"/>
              </a:rPr>
              <a:t>))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else</a:t>
            </a:r>
          </a:p>
          <a:p>
            <a:pPr lvl="2"/>
            <a:r>
              <a:rPr lang="en-US" dirty="0">
                <a:ea typeface="ＭＳ Ｐゴシック" pitchFamily="34" charset="-128"/>
              </a:rPr>
              <a:t>Sample x</a:t>
            </a:r>
            <a:r>
              <a:rPr lang="en-US" baseline="-25000" dirty="0">
                <a:ea typeface="ＭＳ Ｐゴシック" pitchFamily="34" charset="-128"/>
              </a:rPr>
              <a:t>i</a:t>
            </a:r>
            <a:r>
              <a:rPr lang="en-US" dirty="0">
                <a:ea typeface="ＭＳ Ｐゴシック" pitchFamily="34" charset="-128"/>
              </a:rPr>
              <a:t> from P(X</a:t>
            </a:r>
            <a:r>
              <a:rPr lang="en-US" baseline="-25000" dirty="0">
                <a:ea typeface="ＭＳ Ｐゴシック" pitchFamily="34" charset="-128"/>
              </a:rPr>
              <a:t>i</a:t>
            </a:r>
            <a:r>
              <a:rPr lang="en-US" dirty="0">
                <a:ea typeface="ＭＳ Ｐゴシック" pitchFamily="34" charset="-128"/>
              </a:rPr>
              <a:t> | Parents(X</a:t>
            </a:r>
            <a:r>
              <a:rPr lang="en-US" baseline="-25000" dirty="0">
                <a:ea typeface="ＭＳ Ｐゴシック" pitchFamily="34" charset="-128"/>
              </a:rPr>
              <a:t>i</a:t>
            </a:r>
            <a:r>
              <a:rPr lang="en-US" dirty="0">
                <a:ea typeface="ＭＳ Ｐゴシック" pitchFamily="34" charset="-128"/>
              </a:rPr>
              <a:t>))</a:t>
            </a:r>
          </a:p>
          <a:p>
            <a:r>
              <a:rPr lang="en-US" sz="2400" dirty="0">
                <a:ea typeface="ＭＳ Ｐゴシック" pitchFamily="34" charset="-128"/>
              </a:rPr>
              <a:t>return (x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, x</a:t>
            </a:r>
            <a:r>
              <a:rPr lang="en-US" sz="2400" baseline="-25000" dirty="0">
                <a:ea typeface="ＭＳ Ｐゴシック" pitchFamily="34" charset="-128"/>
              </a:rPr>
              <a:t>2</a:t>
            </a:r>
            <a:r>
              <a:rPr lang="en-US" sz="2400" dirty="0">
                <a:ea typeface="ＭＳ Ｐゴシック" pitchFamily="34" charset="-128"/>
              </a:rPr>
              <a:t>, …, </a:t>
            </a:r>
            <a:r>
              <a:rPr lang="en-US" sz="2400" dirty="0" err="1">
                <a:ea typeface="ＭＳ Ｐゴシック" pitchFamily="34" charset="-128"/>
              </a:rPr>
              <a:t>x</a:t>
            </a:r>
            <a:r>
              <a:rPr lang="en-US" sz="2400" baseline="-25000" dirty="0" err="1">
                <a:ea typeface="ＭＳ Ｐゴシック" pitchFamily="34" charset="-128"/>
              </a:rPr>
              <a:t>n</a:t>
            </a:r>
            <a:r>
              <a:rPr lang="en-US" sz="2400" dirty="0">
                <a:ea typeface="ＭＳ Ｐゴシック" pitchFamily="34" charset="-128"/>
              </a:rPr>
              <a:t>), 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26C59C-DAAE-418B-96B0-D92B2822D705}"/>
              </a:ext>
            </a:extLst>
          </p:cNvPr>
          <p:cNvGrpSpPr/>
          <p:nvPr/>
        </p:nvGrpSpPr>
        <p:grpSpPr>
          <a:xfrm>
            <a:off x="1965960" y="4792980"/>
            <a:ext cx="8458200" cy="2042242"/>
            <a:chOff x="1447800" y="4201160"/>
            <a:chExt cx="9372600" cy="263406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" y="4597576"/>
              <a:ext cx="9372600" cy="223764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0" y="4201160"/>
              <a:ext cx="990600" cy="7924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76802" name="Content Placeholder 2"/>
          <p:cNvSpPr>
            <a:spLocks noGrp="1"/>
          </p:cNvSpPr>
          <p:nvPr>
            <p:ph idx="1"/>
          </p:nvPr>
        </p:nvSpPr>
        <p:spPr>
          <a:xfrm>
            <a:off x="8365916" y="2362200"/>
            <a:ext cx="3600293" cy="3534520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ea typeface="ＭＳ Ｐゴシック" pitchFamily="34" charset="-128"/>
              </a:rPr>
              <a:t>Input: evidence instantiation</a:t>
            </a:r>
          </a:p>
          <a:p>
            <a:pPr marL="0" indent="0">
              <a:buNone/>
            </a:pPr>
            <a:r>
              <a:rPr lang="en-US" sz="2000" dirty="0">
                <a:ea typeface="ＭＳ Ｐゴシック" pitchFamily="34" charset="-128"/>
              </a:rPr>
              <a:t>w = 1.0</a:t>
            </a:r>
          </a:p>
          <a:p>
            <a:pPr marL="0" indent="0">
              <a:buNone/>
            </a:pPr>
            <a:r>
              <a:rPr lang="en-US" sz="2000" dirty="0">
                <a:ea typeface="ＭＳ Ｐゴシック" pitchFamily="34" charset="-128"/>
              </a:rPr>
              <a:t>for </a:t>
            </a:r>
            <a:r>
              <a:rPr lang="en-US" sz="2000" dirty="0" err="1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=1, 2, …, n</a:t>
            </a:r>
          </a:p>
          <a:p>
            <a:r>
              <a:rPr lang="en-US" sz="1800" dirty="0">
                <a:ea typeface="ＭＳ Ｐゴシック" pitchFamily="34" charset="-128"/>
              </a:rPr>
              <a:t> </a:t>
            </a:r>
          </a:p>
          <a:p>
            <a:pPr marL="230187" lvl="2" indent="0">
              <a:buNone/>
            </a:pPr>
            <a:r>
              <a:rPr lang="en-US" sz="1800" dirty="0">
                <a:ea typeface="ＭＳ Ｐゴシック" pitchFamily="34" charset="-128"/>
              </a:rPr>
              <a:t> </a:t>
            </a:r>
            <a:endParaRPr lang="en-US" sz="1800" baseline="-25000" dirty="0">
              <a:ea typeface="ＭＳ Ｐゴシック" pitchFamily="34" charset="-128"/>
            </a:endParaRPr>
          </a:p>
          <a:p>
            <a:pPr lvl="2"/>
            <a:r>
              <a:rPr lang="en-US" sz="1800" dirty="0">
                <a:solidFill>
                  <a:srgbClr val="FF0000"/>
                </a:solidFill>
                <a:ea typeface="ＭＳ Ｐゴシック" pitchFamily="34" charset="-128"/>
              </a:rPr>
              <a:t>Set w = w * P(x</a:t>
            </a:r>
            <a:r>
              <a:rPr lang="en-US" sz="1800" baseline="-25000" dirty="0">
                <a:solidFill>
                  <a:srgbClr val="FF0000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solidFill>
                  <a:srgbClr val="FF0000"/>
                </a:solidFill>
                <a:ea typeface="ＭＳ Ｐゴシック" pitchFamily="34" charset="-128"/>
              </a:rPr>
              <a:t> | Parents(X</a:t>
            </a:r>
            <a:r>
              <a:rPr lang="en-US" sz="1800" baseline="-25000" dirty="0">
                <a:solidFill>
                  <a:srgbClr val="FF0000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solidFill>
                  <a:srgbClr val="FF0000"/>
                </a:solidFill>
                <a:ea typeface="ＭＳ Ｐゴシック" pitchFamily="34" charset="-128"/>
              </a:rPr>
              <a:t>))</a:t>
            </a:r>
            <a:endParaRPr lang="en-US" sz="1600" dirty="0">
              <a:solidFill>
                <a:srgbClr val="FF0000"/>
              </a:solidFill>
              <a:ea typeface="ＭＳ Ｐゴシック" pitchFamily="34" charset="-128"/>
            </a:endParaRPr>
          </a:p>
          <a:p>
            <a:r>
              <a:rPr lang="en-US" sz="1800" dirty="0">
                <a:ea typeface="ＭＳ Ｐゴシック" pitchFamily="34" charset="-128"/>
              </a:rPr>
              <a:t> </a:t>
            </a:r>
          </a:p>
          <a:p>
            <a:pPr marL="230187" lvl="2" indent="0">
              <a:buNone/>
            </a:pPr>
            <a:r>
              <a:rPr lang="en-US" sz="1800" dirty="0">
                <a:solidFill>
                  <a:srgbClr val="00B0F0"/>
                </a:solidFill>
                <a:ea typeface="ＭＳ Ｐゴシック" pitchFamily="34" charset="-128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ea typeface="ＭＳ Ｐゴシック" pitchFamily="34" charset="-128"/>
              </a:rPr>
              <a:t>return </a:t>
            </a:r>
            <a:r>
              <a:rPr lang="en-US" sz="2000" dirty="0">
                <a:solidFill>
                  <a:srgbClr val="FF0000"/>
                </a:solidFill>
                <a:ea typeface="ＭＳ Ｐゴシック" pitchFamily="34" charset="-128"/>
              </a:rPr>
              <a:t>w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4800" y="1447800"/>
            <a:ext cx="3657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400" kern="0" dirty="0">
                <a:ea typeface="ＭＳ Ｐゴシック" pitchFamily="34" charset="-128"/>
                <a:cs typeface="Calibri" pitchFamily="34" charset="0"/>
              </a:rPr>
              <a:t>No evidence: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400" kern="0" dirty="0">
                <a:ea typeface="ＭＳ Ｐゴシック" pitchFamily="34" charset="-128"/>
                <a:cs typeface="Calibri" pitchFamily="34" charset="0"/>
              </a:rPr>
              <a:t>Prior </a:t>
            </a:r>
            <a:r>
              <a:rPr lang="en-US" sz="2400" kern="0" dirty="0">
                <a:solidFill>
                  <a:srgbClr val="00B0F0"/>
                </a:solidFill>
                <a:ea typeface="ＭＳ Ｐゴシック" pitchFamily="34" charset="-128"/>
                <a:cs typeface="Calibri" pitchFamily="34" charset="0"/>
              </a:rPr>
              <a:t>Sampling</a:t>
            </a:r>
            <a:endParaRPr lang="en-US" sz="2000" kern="0" dirty="0">
              <a:solidFill>
                <a:srgbClr val="00B0F0"/>
              </a:solidFill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kern="0" dirty="0"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kern="0" dirty="0"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191000" y="1447800"/>
            <a:ext cx="4038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400" kern="0" dirty="0">
                <a:ea typeface="ＭＳ Ｐゴシック" pitchFamily="34" charset="-128"/>
                <a:cs typeface="Calibri" pitchFamily="34" charset="0"/>
              </a:rPr>
              <a:t>Some evidence: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400" kern="0" dirty="0">
                <a:solidFill>
                  <a:srgbClr val="FF0000"/>
                </a:solidFill>
                <a:ea typeface="ＭＳ Ｐゴシック" pitchFamily="34" charset="-128"/>
                <a:cs typeface="Calibri" pitchFamily="34" charset="0"/>
              </a:rPr>
              <a:t>Likelihood</a:t>
            </a:r>
            <a:r>
              <a:rPr lang="en-US" sz="2400" kern="0" dirty="0"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400" kern="0" dirty="0">
                <a:solidFill>
                  <a:srgbClr val="FF0000"/>
                </a:solidFill>
                <a:ea typeface="ＭＳ Ｐゴシック" pitchFamily="34" charset="-128"/>
                <a:cs typeface="Calibri" pitchFamily="34" charset="0"/>
              </a:rPr>
              <a:t>Weighted</a:t>
            </a:r>
            <a:r>
              <a:rPr lang="en-US" sz="2400" kern="0" dirty="0"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400" kern="0" dirty="0">
                <a:solidFill>
                  <a:srgbClr val="00B0F0"/>
                </a:solidFill>
                <a:ea typeface="ＭＳ Ｐゴシック" pitchFamily="34" charset="-128"/>
                <a:cs typeface="Calibri" pitchFamily="34" charset="0"/>
              </a:rPr>
              <a:t>Sampling</a:t>
            </a:r>
            <a:endParaRPr lang="en-US" sz="2000" kern="0" dirty="0">
              <a:solidFill>
                <a:srgbClr val="00B0F0"/>
              </a:solidFill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kern="0" dirty="0"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kern="0" dirty="0"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8349832" y="1455420"/>
            <a:ext cx="3508011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400" kern="0" dirty="0">
                <a:ea typeface="ＭＳ Ｐゴシック" pitchFamily="34" charset="-128"/>
                <a:cs typeface="Calibri" pitchFamily="34" charset="0"/>
              </a:rPr>
              <a:t>All evidence: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400" kern="0" dirty="0">
                <a:solidFill>
                  <a:srgbClr val="FF0000"/>
                </a:solidFill>
                <a:ea typeface="ＭＳ Ｐゴシック" pitchFamily="34" charset="-128"/>
                <a:cs typeface="Calibri" pitchFamily="34" charset="0"/>
              </a:rPr>
              <a:t>Likelihood Weighted</a:t>
            </a:r>
            <a:endParaRPr lang="en-US" sz="2000" kern="0" dirty="0">
              <a:solidFill>
                <a:srgbClr val="FF0000"/>
              </a:solidFill>
              <a:ea typeface="ＭＳ Ｐゴシック" pitchFamily="34" charset="-128"/>
              <a:cs typeface="Calibri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400" kern="0" dirty="0"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kern="0" dirty="0"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0D8DBD3-E412-47A2-87D6-5F5E5D3FB1BD}"/>
              </a:ext>
            </a:extLst>
          </p:cNvPr>
          <p:cNvSpPr txBox="1">
            <a:spLocks/>
          </p:cNvSpPr>
          <p:nvPr/>
        </p:nvSpPr>
        <p:spPr>
          <a:xfrm>
            <a:off x="304800" y="2362200"/>
            <a:ext cx="3783455" cy="353452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ＭＳ Ｐゴシック" pitchFamily="34" charset="-128"/>
              </a:rPr>
              <a:t>Input: no evidence</a:t>
            </a:r>
          </a:p>
          <a:p>
            <a:r>
              <a:rPr lang="en-US" sz="2000" dirty="0">
                <a:ea typeface="ＭＳ Ｐゴシック" pitchFamily="34" charset="-128"/>
              </a:rPr>
              <a:t> </a:t>
            </a:r>
          </a:p>
          <a:p>
            <a:r>
              <a:rPr lang="en-US" sz="2000" dirty="0">
                <a:ea typeface="ＭＳ Ｐゴシック" pitchFamily="34" charset="-128"/>
              </a:rPr>
              <a:t>for </a:t>
            </a:r>
            <a:r>
              <a:rPr lang="en-US" sz="2000" dirty="0" err="1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=1, 2, …, n</a:t>
            </a:r>
          </a:p>
          <a:p>
            <a:r>
              <a:rPr lang="en-US" sz="1800" dirty="0">
                <a:ea typeface="ＭＳ Ｐゴシック" pitchFamily="34" charset="-128"/>
              </a:rPr>
              <a:t>     </a:t>
            </a:r>
          </a:p>
          <a:p>
            <a:pPr marL="230187" lvl="2" indent="0">
              <a:buNone/>
            </a:pPr>
            <a:r>
              <a:rPr lang="en-US" sz="1800" dirty="0">
                <a:ea typeface="ＭＳ Ｐゴシック" pitchFamily="34" charset="-128"/>
              </a:rPr>
              <a:t> </a:t>
            </a:r>
            <a:endParaRPr lang="en-US" sz="1800" baseline="-25000" dirty="0">
              <a:ea typeface="ＭＳ Ｐゴシック" pitchFamily="34" charset="-128"/>
            </a:endParaRPr>
          </a:p>
          <a:p>
            <a:pPr marL="230187" lvl="2" indent="0">
              <a:buNone/>
            </a:pPr>
            <a:r>
              <a:rPr lang="en-US" sz="18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endParaRPr lang="en-US" sz="1600" dirty="0">
              <a:solidFill>
                <a:srgbClr val="FF0000"/>
              </a:solidFill>
              <a:ea typeface="ＭＳ Ｐゴシック" pitchFamily="34" charset="-128"/>
            </a:endParaRPr>
          </a:p>
          <a:p>
            <a:r>
              <a:rPr lang="en-US" sz="1800" dirty="0">
                <a:ea typeface="ＭＳ Ｐゴシック" pitchFamily="34" charset="-128"/>
              </a:rPr>
              <a:t>     </a:t>
            </a:r>
          </a:p>
          <a:p>
            <a:pPr lvl="2"/>
            <a:r>
              <a:rPr lang="en-US" sz="1800" dirty="0">
                <a:solidFill>
                  <a:srgbClr val="00B0F0"/>
                </a:solidFill>
                <a:ea typeface="ＭＳ Ｐゴシック" pitchFamily="34" charset="-128"/>
              </a:rPr>
              <a:t>Sample x</a:t>
            </a:r>
            <a:r>
              <a:rPr lang="en-US" sz="1800" baseline="-25000" dirty="0">
                <a:solidFill>
                  <a:srgbClr val="00B0F0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solidFill>
                  <a:srgbClr val="00B0F0"/>
                </a:solidFill>
                <a:ea typeface="ＭＳ Ｐゴシック" pitchFamily="34" charset="-128"/>
              </a:rPr>
              <a:t> from P(X</a:t>
            </a:r>
            <a:r>
              <a:rPr lang="en-US" sz="1800" baseline="-25000" dirty="0">
                <a:solidFill>
                  <a:srgbClr val="00B0F0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solidFill>
                  <a:srgbClr val="00B0F0"/>
                </a:solidFill>
                <a:ea typeface="ＭＳ Ｐゴシック" pitchFamily="34" charset="-128"/>
              </a:rPr>
              <a:t> | Parents(X</a:t>
            </a:r>
            <a:r>
              <a:rPr lang="en-US" sz="1800" baseline="-25000" dirty="0">
                <a:solidFill>
                  <a:srgbClr val="00B0F0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solidFill>
                  <a:srgbClr val="00B0F0"/>
                </a:solidFill>
                <a:ea typeface="ＭＳ Ｐゴシック" pitchFamily="34" charset="-128"/>
              </a:rPr>
              <a:t>))</a:t>
            </a:r>
          </a:p>
          <a:p>
            <a:r>
              <a:rPr lang="en-US" sz="2000" dirty="0">
                <a:ea typeface="ＭＳ Ｐゴシック" pitchFamily="34" charset="-128"/>
              </a:rPr>
              <a:t>return </a:t>
            </a:r>
            <a:r>
              <a:rPr lang="en-US" sz="2000" dirty="0">
                <a:solidFill>
                  <a:srgbClr val="00B0F0"/>
                </a:solidFill>
                <a:ea typeface="ＭＳ Ｐゴシック" pitchFamily="34" charset="-128"/>
              </a:rPr>
              <a:t>(x</a:t>
            </a:r>
            <a:r>
              <a:rPr lang="en-US" sz="2000" baseline="-25000" dirty="0">
                <a:solidFill>
                  <a:srgbClr val="00B0F0"/>
                </a:solidFill>
                <a:ea typeface="ＭＳ Ｐゴシック" pitchFamily="34" charset="-128"/>
              </a:rPr>
              <a:t>1</a:t>
            </a:r>
            <a:r>
              <a:rPr lang="en-US" sz="2000" dirty="0">
                <a:solidFill>
                  <a:srgbClr val="00B0F0"/>
                </a:solidFill>
                <a:ea typeface="ＭＳ Ｐゴシック" pitchFamily="34" charset="-128"/>
              </a:rPr>
              <a:t>, x</a:t>
            </a:r>
            <a:r>
              <a:rPr lang="en-US" sz="2000" baseline="-25000" dirty="0">
                <a:solidFill>
                  <a:srgbClr val="00B0F0"/>
                </a:solidFill>
                <a:ea typeface="ＭＳ Ｐゴシック" pitchFamily="34" charset="-128"/>
              </a:rPr>
              <a:t>2</a:t>
            </a:r>
            <a:r>
              <a:rPr lang="en-US" sz="2000" dirty="0">
                <a:solidFill>
                  <a:srgbClr val="00B0F0"/>
                </a:solidFill>
                <a:ea typeface="ＭＳ Ｐゴシック" pitchFamily="34" charset="-128"/>
              </a:rPr>
              <a:t>, …, </a:t>
            </a:r>
            <a:r>
              <a:rPr lang="en-US" sz="2000" dirty="0" err="1">
                <a:solidFill>
                  <a:srgbClr val="00B0F0"/>
                </a:solidFill>
                <a:ea typeface="ＭＳ Ｐゴシック" pitchFamily="34" charset="-128"/>
              </a:rPr>
              <a:t>x</a:t>
            </a:r>
            <a:r>
              <a:rPr lang="en-US" sz="2000" baseline="-25000" dirty="0" err="1">
                <a:solidFill>
                  <a:srgbClr val="00B0F0"/>
                </a:solidFill>
                <a:ea typeface="ＭＳ Ｐゴシック" pitchFamily="34" charset="-128"/>
              </a:rPr>
              <a:t>n</a:t>
            </a:r>
            <a:r>
              <a:rPr lang="en-US" sz="2000" dirty="0">
                <a:solidFill>
                  <a:srgbClr val="00B0F0"/>
                </a:solidFill>
                <a:ea typeface="ＭＳ Ｐゴシック" pitchFamily="34" charset="-128"/>
              </a:rPr>
              <a:t>)</a:t>
            </a:r>
            <a:endParaRPr lang="en-US" sz="2000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BE0C275-CF0D-46DA-A896-CE04DFAF8A59}"/>
              </a:ext>
            </a:extLst>
          </p:cNvPr>
          <p:cNvSpPr txBox="1">
            <a:spLocks/>
          </p:cNvSpPr>
          <p:nvPr/>
        </p:nvSpPr>
        <p:spPr>
          <a:xfrm>
            <a:off x="4327316" y="2362200"/>
            <a:ext cx="3783455" cy="353452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ＭＳ Ｐゴシック" pitchFamily="34" charset="-128"/>
              </a:rPr>
              <a:t>Input: evidence instantiation</a:t>
            </a:r>
          </a:p>
          <a:p>
            <a:r>
              <a:rPr lang="en-US" sz="2000" dirty="0">
                <a:ea typeface="ＭＳ Ｐゴシック" pitchFamily="34" charset="-128"/>
              </a:rPr>
              <a:t>w = 1.0</a:t>
            </a:r>
          </a:p>
          <a:p>
            <a:r>
              <a:rPr lang="en-US" sz="2000" dirty="0">
                <a:ea typeface="ＭＳ Ｐゴシック" pitchFamily="34" charset="-128"/>
              </a:rPr>
              <a:t>for </a:t>
            </a:r>
            <a:r>
              <a:rPr lang="en-US" sz="2000" dirty="0" err="1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=1, 2, …, n</a:t>
            </a:r>
          </a:p>
          <a:p>
            <a:r>
              <a:rPr lang="en-US" sz="1800" dirty="0">
                <a:ea typeface="ＭＳ Ｐゴシック" pitchFamily="34" charset="-128"/>
              </a:rPr>
              <a:t>    if 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is an evidence variable</a:t>
            </a:r>
          </a:p>
          <a:p>
            <a:pPr lvl="2"/>
            <a:r>
              <a:rPr lang="en-US" sz="1800" dirty="0">
                <a:ea typeface="ＭＳ Ｐゴシック" pitchFamily="34" charset="-128"/>
              </a:rPr>
              <a:t>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= observation 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for 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</a:p>
          <a:p>
            <a:pPr lvl="2"/>
            <a:r>
              <a:rPr lang="en-US" sz="1800" dirty="0">
                <a:solidFill>
                  <a:srgbClr val="FF0000"/>
                </a:solidFill>
                <a:ea typeface="ＭＳ Ｐゴシック" pitchFamily="34" charset="-128"/>
              </a:rPr>
              <a:t>Set w = w * P(x</a:t>
            </a:r>
            <a:r>
              <a:rPr lang="en-US" sz="1800" baseline="-25000" dirty="0">
                <a:solidFill>
                  <a:srgbClr val="FF0000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solidFill>
                  <a:srgbClr val="FF0000"/>
                </a:solidFill>
                <a:ea typeface="ＭＳ Ｐゴシック" pitchFamily="34" charset="-128"/>
              </a:rPr>
              <a:t> | Parents(X</a:t>
            </a:r>
            <a:r>
              <a:rPr lang="en-US" sz="1800" baseline="-25000" dirty="0">
                <a:solidFill>
                  <a:srgbClr val="FF0000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solidFill>
                  <a:srgbClr val="FF0000"/>
                </a:solidFill>
                <a:ea typeface="ＭＳ Ｐゴシック" pitchFamily="34" charset="-128"/>
              </a:rPr>
              <a:t>))</a:t>
            </a:r>
            <a:endParaRPr lang="en-US" sz="1600" dirty="0">
              <a:solidFill>
                <a:srgbClr val="FF0000"/>
              </a:solidFill>
              <a:ea typeface="ＭＳ Ｐゴシック" pitchFamily="34" charset="-128"/>
            </a:endParaRPr>
          </a:p>
          <a:p>
            <a:r>
              <a:rPr lang="en-US" sz="1800" dirty="0">
                <a:ea typeface="ＭＳ Ｐゴシック" pitchFamily="34" charset="-128"/>
              </a:rPr>
              <a:t>    else</a:t>
            </a:r>
          </a:p>
          <a:p>
            <a:pPr lvl="2"/>
            <a:r>
              <a:rPr lang="en-US" sz="1800" dirty="0">
                <a:solidFill>
                  <a:srgbClr val="00B0F0"/>
                </a:solidFill>
                <a:ea typeface="ＭＳ Ｐゴシック" pitchFamily="34" charset="-128"/>
              </a:rPr>
              <a:t>Sample x</a:t>
            </a:r>
            <a:r>
              <a:rPr lang="en-US" sz="1800" baseline="-25000" dirty="0">
                <a:solidFill>
                  <a:srgbClr val="00B0F0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solidFill>
                  <a:srgbClr val="00B0F0"/>
                </a:solidFill>
                <a:ea typeface="ＭＳ Ｐゴシック" pitchFamily="34" charset="-128"/>
              </a:rPr>
              <a:t> from P(X</a:t>
            </a:r>
            <a:r>
              <a:rPr lang="en-US" sz="1800" baseline="-25000" dirty="0">
                <a:solidFill>
                  <a:srgbClr val="00B0F0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solidFill>
                  <a:srgbClr val="00B0F0"/>
                </a:solidFill>
                <a:ea typeface="ＭＳ Ｐゴシック" pitchFamily="34" charset="-128"/>
              </a:rPr>
              <a:t> | Parents(X</a:t>
            </a:r>
            <a:r>
              <a:rPr lang="en-US" sz="1800" baseline="-25000" dirty="0">
                <a:solidFill>
                  <a:srgbClr val="00B0F0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solidFill>
                  <a:srgbClr val="00B0F0"/>
                </a:solidFill>
                <a:ea typeface="ＭＳ Ｐゴシック" pitchFamily="34" charset="-128"/>
              </a:rPr>
              <a:t>))</a:t>
            </a:r>
          </a:p>
          <a:p>
            <a:r>
              <a:rPr lang="en-US" sz="2000" dirty="0">
                <a:ea typeface="ＭＳ Ｐゴシック" pitchFamily="34" charset="-128"/>
              </a:rPr>
              <a:t>return </a:t>
            </a:r>
            <a:r>
              <a:rPr lang="en-US" sz="2000" dirty="0">
                <a:solidFill>
                  <a:srgbClr val="00B0F0"/>
                </a:solidFill>
                <a:ea typeface="ＭＳ Ｐゴシック" pitchFamily="34" charset="-128"/>
              </a:rPr>
              <a:t>(x</a:t>
            </a:r>
            <a:r>
              <a:rPr lang="en-US" sz="2000" baseline="-25000" dirty="0">
                <a:solidFill>
                  <a:srgbClr val="00B0F0"/>
                </a:solidFill>
                <a:ea typeface="ＭＳ Ｐゴシック" pitchFamily="34" charset="-128"/>
              </a:rPr>
              <a:t>1</a:t>
            </a:r>
            <a:r>
              <a:rPr lang="en-US" sz="2000" dirty="0">
                <a:solidFill>
                  <a:srgbClr val="00B0F0"/>
                </a:solidFill>
                <a:ea typeface="ＭＳ Ｐゴシック" pitchFamily="34" charset="-128"/>
              </a:rPr>
              <a:t>, x</a:t>
            </a:r>
            <a:r>
              <a:rPr lang="en-US" sz="2000" baseline="-25000" dirty="0">
                <a:solidFill>
                  <a:srgbClr val="00B0F0"/>
                </a:solidFill>
                <a:ea typeface="ＭＳ Ｐゴシック" pitchFamily="34" charset="-128"/>
              </a:rPr>
              <a:t>2</a:t>
            </a:r>
            <a:r>
              <a:rPr lang="en-US" sz="2000" dirty="0">
                <a:solidFill>
                  <a:srgbClr val="00B0F0"/>
                </a:solidFill>
                <a:ea typeface="ＭＳ Ｐゴシック" pitchFamily="34" charset="-128"/>
              </a:rPr>
              <a:t>, …, </a:t>
            </a:r>
            <a:r>
              <a:rPr lang="en-US" sz="2000" dirty="0" err="1">
                <a:solidFill>
                  <a:srgbClr val="00B0F0"/>
                </a:solidFill>
                <a:ea typeface="ＭＳ Ｐゴシック" pitchFamily="34" charset="-128"/>
              </a:rPr>
              <a:t>x</a:t>
            </a:r>
            <a:r>
              <a:rPr lang="en-US" sz="2000" baseline="-25000" dirty="0" err="1">
                <a:solidFill>
                  <a:srgbClr val="00B0F0"/>
                </a:solidFill>
                <a:ea typeface="ＭＳ Ｐゴシック" pitchFamily="34" charset="-128"/>
              </a:rPr>
              <a:t>n</a:t>
            </a:r>
            <a:r>
              <a:rPr lang="en-US" sz="2000" dirty="0">
                <a:solidFill>
                  <a:srgbClr val="00B0F0"/>
                </a:solidFill>
                <a:ea typeface="ＭＳ Ｐゴシック" pitchFamily="34" charset="-128"/>
              </a:rPr>
              <a:t>), </a:t>
            </a:r>
            <a:r>
              <a:rPr lang="en-US" sz="2000" dirty="0">
                <a:solidFill>
                  <a:srgbClr val="FF0000"/>
                </a:solidFill>
                <a:ea typeface="ＭＳ Ｐゴシック" pitchFamily="34" charset="-128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046108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1137667" name="Rectangle 3"/>
          <p:cNvSpPr>
            <a:spLocks noGrp="1" noChangeArrowheads="1"/>
          </p:cNvSpPr>
          <p:nvPr>
            <p:ph idx="1"/>
          </p:nvPr>
        </p:nvSpPr>
        <p:spPr>
          <a:xfrm>
            <a:off x="726831" y="1129435"/>
            <a:ext cx="8153400" cy="3581400"/>
          </a:xfrm>
        </p:spPr>
        <p:txBody>
          <a:bodyPr/>
          <a:lstStyle/>
          <a:p>
            <a:r>
              <a:rPr lang="en-US" sz="2400">
                <a:ea typeface="ＭＳ Ｐゴシック" pitchFamily="34" charset="-128"/>
                <a:cs typeface="Calibri" pitchFamily="34" charset="0"/>
              </a:rPr>
              <a:t>Sampling distribution if z sampled and e fixed evidence</a:t>
            </a:r>
          </a:p>
          <a:p>
            <a:endParaRPr lang="en-US" sz="2400">
              <a:ea typeface="ＭＳ Ｐゴシック" pitchFamily="34" charset="-128"/>
              <a:cs typeface="Calibri" pitchFamily="34" charset="0"/>
            </a:endParaRPr>
          </a:p>
          <a:p>
            <a:endParaRPr lang="en-US" sz="2400">
              <a:ea typeface="ＭＳ Ｐゴシック" pitchFamily="34" charset="-128"/>
              <a:cs typeface="Calibri" pitchFamily="34" charset="0"/>
            </a:endParaRPr>
          </a:p>
          <a:p>
            <a:endParaRPr lang="en-US" sz="240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>
                <a:ea typeface="ＭＳ Ｐゴシック" pitchFamily="34" charset="-128"/>
                <a:cs typeface="Calibri" pitchFamily="34" charset="0"/>
              </a:rPr>
              <a:t>Now, samples have weights</a:t>
            </a:r>
          </a:p>
          <a:p>
            <a:endParaRPr lang="en-US" sz="2400">
              <a:ea typeface="ＭＳ Ｐゴシック" pitchFamily="34" charset="-128"/>
              <a:cs typeface="Calibri" pitchFamily="34" charset="0"/>
            </a:endParaRPr>
          </a:p>
          <a:p>
            <a:endParaRPr lang="en-US" sz="2400">
              <a:ea typeface="ＭＳ Ｐゴシック" pitchFamily="34" charset="-128"/>
              <a:cs typeface="Calibri" pitchFamily="34" charset="0"/>
            </a:endParaRPr>
          </a:p>
          <a:p>
            <a:endParaRPr lang="en-US" sz="240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>
                <a:ea typeface="ＭＳ Ｐゴシック" pitchFamily="34" charset="-128"/>
                <a:cs typeface="Calibri" pitchFamily="34" charset="0"/>
              </a:rPr>
              <a:t>Together, weighted sampling distribution is consistent</a:t>
            </a:r>
          </a:p>
          <a:p>
            <a:endParaRPr lang="en-US" sz="2400"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64515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290" y="1761856"/>
            <a:ext cx="4491038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7674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84" y="3700879"/>
            <a:ext cx="413861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7677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120" y="6353459"/>
            <a:ext cx="1208088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4518" name="Group 30"/>
          <p:cNvGrpSpPr>
            <a:grpSpLocks/>
          </p:cNvGrpSpPr>
          <p:nvPr/>
        </p:nvGrpSpPr>
        <p:grpSpPr bwMode="auto">
          <a:xfrm>
            <a:off x="7848600" y="2438400"/>
            <a:ext cx="2438400" cy="1573213"/>
            <a:chOff x="3456" y="1414"/>
            <a:chExt cx="2496" cy="1610"/>
          </a:xfrm>
        </p:grpSpPr>
        <p:sp>
          <p:nvSpPr>
            <p:cNvPr id="64521" name="Oval 14"/>
            <p:cNvSpPr>
              <a:spLocks noChangeArrowheads="1"/>
            </p:cNvSpPr>
            <p:nvPr/>
          </p:nvSpPr>
          <p:spPr bwMode="auto">
            <a:xfrm>
              <a:off x="4320" y="1414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Cloudy</a:t>
              </a:r>
            </a:p>
          </p:txBody>
        </p:sp>
        <p:sp>
          <p:nvSpPr>
            <p:cNvPr id="64522" name="Oval 15"/>
            <p:cNvSpPr>
              <a:spLocks noChangeArrowheads="1"/>
            </p:cNvSpPr>
            <p:nvPr/>
          </p:nvSpPr>
          <p:spPr bwMode="auto">
            <a:xfrm>
              <a:off x="3456" y="2024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23" name="Oval 16"/>
            <p:cNvSpPr>
              <a:spLocks noChangeArrowheads="1"/>
            </p:cNvSpPr>
            <p:nvPr/>
          </p:nvSpPr>
          <p:spPr bwMode="auto">
            <a:xfrm>
              <a:off x="5182" y="2038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R</a:t>
              </a:r>
            </a:p>
          </p:txBody>
        </p:sp>
        <p:sp>
          <p:nvSpPr>
            <p:cNvPr id="64524" name="Oval 17"/>
            <p:cNvSpPr>
              <a:spLocks noChangeArrowheads="1"/>
            </p:cNvSpPr>
            <p:nvPr/>
          </p:nvSpPr>
          <p:spPr bwMode="auto">
            <a:xfrm>
              <a:off x="4318" y="2662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64525" name="AutoShape 18"/>
            <p:cNvCxnSpPr>
              <a:cxnSpLocks noChangeShapeType="1"/>
              <a:stCxn id="64529" idx="5"/>
              <a:endCxn id="64523" idx="1"/>
            </p:cNvCxnSpPr>
            <p:nvPr/>
          </p:nvCxnSpPr>
          <p:spPr bwMode="auto">
            <a:xfrm>
              <a:off x="4977" y="1732"/>
              <a:ext cx="318" cy="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526" name="AutoShape 19"/>
            <p:cNvCxnSpPr>
              <a:cxnSpLocks noChangeShapeType="1"/>
              <a:stCxn id="64521" idx="3"/>
              <a:endCxn id="64522" idx="7"/>
            </p:cNvCxnSpPr>
            <p:nvPr/>
          </p:nvCxnSpPr>
          <p:spPr bwMode="auto">
            <a:xfrm flipH="1">
              <a:off x="4113" y="1732"/>
              <a:ext cx="320" cy="3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527" name="AutoShape 20"/>
            <p:cNvCxnSpPr>
              <a:cxnSpLocks noChangeShapeType="1"/>
              <a:stCxn id="64522" idx="5"/>
              <a:endCxn id="64524" idx="1"/>
            </p:cNvCxnSpPr>
            <p:nvPr/>
          </p:nvCxnSpPr>
          <p:spPr bwMode="auto">
            <a:xfrm>
              <a:off x="4113" y="2342"/>
              <a:ext cx="318" cy="3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528" name="AutoShape 21"/>
            <p:cNvCxnSpPr>
              <a:cxnSpLocks noChangeShapeType="1"/>
              <a:stCxn id="64523" idx="3"/>
              <a:endCxn id="64524" idx="7"/>
            </p:cNvCxnSpPr>
            <p:nvPr/>
          </p:nvCxnSpPr>
          <p:spPr bwMode="auto">
            <a:xfrm flipH="1">
              <a:off x="4975" y="2356"/>
              <a:ext cx="320" cy="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4529" name="Oval 22"/>
            <p:cNvSpPr>
              <a:spLocks noChangeArrowheads="1"/>
            </p:cNvSpPr>
            <p:nvPr/>
          </p:nvSpPr>
          <p:spPr bwMode="auto">
            <a:xfrm>
              <a:off x="4320" y="1414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  <a:cs typeface="Calibri" pitchFamily="34" charset="0"/>
                </a:rPr>
                <a:t>C</a:t>
              </a:r>
            </a:p>
          </p:txBody>
        </p:sp>
        <p:sp>
          <p:nvSpPr>
            <p:cNvPr id="64530" name="Oval 23"/>
            <p:cNvSpPr>
              <a:spLocks noChangeArrowheads="1"/>
            </p:cNvSpPr>
            <p:nvPr/>
          </p:nvSpPr>
          <p:spPr bwMode="auto">
            <a:xfrm>
              <a:off x="3456" y="2024"/>
              <a:ext cx="770" cy="362"/>
            </a:xfrm>
            <a:prstGeom prst="ellipse">
              <a:avLst/>
            </a:prstGeom>
            <a:solidFill>
              <a:srgbClr val="33CC33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S</a:t>
              </a:r>
            </a:p>
          </p:txBody>
        </p:sp>
        <p:sp>
          <p:nvSpPr>
            <p:cNvPr id="64531" name="Oval 25"/>
            <p:cNvSpPr>
              <a:spLocks noChangeArrowheads="1"/>
            </p:cNvSpPr>
            <p:nvPr/>
          </p:nvSpPr>
          <p:spPr bwMode="auto">
            <a:xfrm>
              <a:off x="4320" y="2662"/>
              <a:ext cx="770" cy="362"/>
            </a:xfrm>
            <a:prstGeom prst="ellipse">
              <a:avLst/>
            </a:prstGeom>
            <a:solidFill>
              <a:srgbClr val="33CC33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W</a:t>
              </a:r>
            </a:p>
          </p:txBody>
        </p:sp>
        <p:sp>
          <p:nvSpPr>
            <p:cNvPr id="64532" name="Line 26"/>
            <p:cNvSpPr>
              <a:spLocks noChangeShapeType="1"/>
            </p:cNvSpPr>
            <p:nvPr/>
          </p:nvSpPr>
          <p:spPr bwMode="auto">
            <a:xfrm flipV="1">
              <a:off x="4392" y="2662"/>
              <a:ext cx="384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33" name="Line 27"/>
            <p:cNvSpPr>
              <a:spLocks noChangeShapeType="1"/>
            </p:cNvSpPr>
            <p:nvPr/>
          </p:nvSpPr>
          <p:spPr bwMode="auto">
            <a:xfrm flipV="1">
              <a:off x="4632" y="2710"/>
              <a:ext cx="33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34" name="Line 28"/>
            <p:cNvSpPr>
              <a:spLocks noChangeShapeType="1"/>
            </p:cNvSpPr>
            <p:nvPr/>
          </p:nvSpPr>
          <p:spPr bwMode="auto">
            <a:xfrm flipV="1">
              <a:off x="3504" y="2016"/>
              <a:ext cx="384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35" name="Line 29"/>
            <p:cNvSpPr>
              <a:spLocks noChangeShapeType="1"/>
            </p:cNvSpPr>
            <p:nvPr/>
          </p:nvSpPr>
          <p:spPr bwMode="auto">
            <a:xfrm flipV="1">
              <a:off x="3744" y="2064"/>
              <a:ext cx="33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39938" name="Picture 2" descr="\\.host\Shared Folders\Shared with PC\likelihood_weightin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199487"/>
            <a:ext cx="8382000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633200" cy="4729164"/>
          </a:xfrm>
        </p:spPr>
        <p:txBody>
          <a:bodyPr/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dirty="0"/>
              <a:t>Two identical samples from likelihood weighted sampling will have the same exact weights.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b="0" dirty="0"/>
              <a:t>True</a:t>
            </a:r>
            <a:endParaRPr lang="en-US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dirty="0"/>
              <a:t>False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dirty="0"/>
              <a:t>It depends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dirty="0"/>
              <a:t>I don’t know</a:t>
            </a:r>
          </a:p>
        </p:txBody>
      </p:sp>
    </p:spTree>
    <p:extLst>
      <p:ext uri="{BB962C8B-B14F-4D97-AF65-F5344CB8AC3E}">
        <p14:creationId xmlns:p14="http://schemas.microsoft.com/office/powerpoint/2010/main" val="1621174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dirty="0"/>
                  <a:t>What does the following likelihood  weighted value approximate?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:r>
                  <a:rPr lang="en-US" sz="4000" b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weight</m:t>
                        </m:r>
                      </m:e>
                      <m:sub>
                        <m:r>
                          <a:rPr lang="en-US" sz="3600" b="0" i="1" smtClean="0">
                            <a:latin typeface="Cambria Math" charset="0"/>
                          </a:rPr>
                          <m:t>(+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,−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,+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𝑐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)</m:t>
                        </m:r>
                      </m:sub>
                    </m:sSub>
                    <m:r>
                      <a:rPr lang="en-US" sz="3600" b="0" i="1" smtClean="0">
                        <a:latin typeface="Cambria Math" charset="0"/>
                      </a:rPr>
                      <m:t>⋅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, −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, +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>
                          <a:rPr lang="en-US" sz="3600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UcPeriod"/>
                  <a:tabLst/>
                  <a:defRPr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(+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, −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 +</m:t>
                    </m:r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lvl="0" indent="-51435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  <a:defRPr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, −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𝑐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lvl="0" indent="-51435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lphaUcPeriod"/>
                  <a:defRPr/>
                </a:pPr>
                <a:r>
                  <a:rPr lang="en-US" dirty="0"/>
                  <a:t>I’m not sure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 b="-5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45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Likelihood Weighting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5562600" cy="2362200"/>
          </a:xfrm>
        </p:spPr>
        <p:txBody>
          <a:bodyPr/>
          <a:lstStyle/>
          <a:p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Likelihood weighting is good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We have taken evidence into account as we generate the sample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E.g. here, W</a:t>
            </a:r>
            <a:r>
              <a:rPr lang="ja-JP" altLang="en-US" sz="1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s value will get picked based on the evidence values of S, R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More of our samples will reflect the state of the world suggested by the evidence</a:t>
            </a:r>
          </a:p>
          <a:p>
            <a:pPr marL="0" indent="0"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324600" y="1371600"/>
            <a:ext cx="5562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Likelihood weighting doesn’</a:t>
            </a:r>
            <a:r>
              <a:rPr lang="en-US" altLang="ja-JP" sz="2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t solve all our problems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Evidence influences the choice of downstream variables, but not upstream ones (C isn’</a:t>
            </a:r>
            <a:r>
              <a:rPr lang="en-US" altLang="ja-JP" sz="1800" dirty="0">
                <a:latin typeface="Calibri"/>
                <a:cs typeface="Calibri"/>
              </a:rPr>
              <a:t>t more likely to get a value matching the evidence)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We would like to consider evidence when we sample every variable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	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597576"/>
            <a:ext cx="9372600" cy="223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93160"/>
            <a:ext cx="1479550" cy="118364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Likelihood Weighting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324600" y="1371600"/>
            <a:ext cx="5562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Likelihood weighting doesn’</a:t>
            </a:r>
            <a:r>
              <a:rPr lang="en-US" altLang="ja-JP" sz="2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t solve all our problems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Evidence influences the choice of downstream variables, but not upstream ones (C isn’</a:t>
            </a:r>
            <a:r>
              <a:rPr lang="en-US" altLang="ja-JP" sz="1800" dirty="0">
                <a:latin typeface="Calibri"/>
                <a:cs typeface="Calibri"/>
              </a:rPr>
              <a:t>t more likely to get a value matching the evidence)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We would like to consider evidence when we sample every variable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 Gibbs sampling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/>
              <a:ea typeface="ＭＳ Ｐゴシック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37136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Gibbs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295400"/>
            <a:ext cx="6828713" cy="54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41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Gibbs Sampling</a:t>
            </a:r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</p:nvPr>
        </p:nvSpPr>
        <p:spPr>
          <a:xfrm>
            <a:off x="685800" y="1127760"/>
            <a:ext cx="10972800" cy="4724400"/>
          </a:xfrm>
        </p:spPr>
        <p:txBody>
          <a:bodyPr/>
          <a:lstStyle/>
          <a:p>
            <a:r>
              <a:rPr lang="en-US" sz="2400" i="1" dirty="0">
                <a:ea typeface="ＭＳ Ｐゴシック" pitchFamily="34" charset="-128"/>
              </a:rPr>
              <a:t>Procedure: </a:t>
            </a:r>
            <a:r>
              <a:rPr lang="en-US" sz="2400" dirty="0">
                <a:ea typeface="ＭＳ Ｐゴシック" pitchFamily="34" charset="-128"/>
              </a:rPr>
              <a:t>keep track of a full instantiation x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, x</a:t>
            </a:r>
            <a:r>
              <a:rPr lang="en-US" sz="2400" baseline="-25000" dirty="0">
                <a:ea typeface="ＭＳ Ｐゴシック" pitchFamily="34" charset="-128"/>
              </a:rPr>
              <a:t>2</a:t>
            </a:r>
            <a:r>
              <a:rPr lang="en-US" sz="2400" dirty="0">
                <a:ea typeface="ＭＳ Ｐゴシック" pitchFamily="34" charset="-128"/>
              </a:rPr>
              <a:t>, …, </a:t>
            </a:r>
            <a:r>
              <a:rPr lang="en-US" sz="2400" dirty="0" err="1">
                <a:ea typeface="ＭＳ Ｐゴシック" pitchFamily="34" charset="-128"/>
              </a:rPr>
              <a:t>x</a:t>
            </a:r>
            <a:r>
              <a:rPr lang="en-US" sz="2400" baseline="-25000" dirty="0" err="1">
                <a:ea typeface="ＭＳ Ｐゴシック" pitchFamily="34" charset="-128"/>
              </a:rPr>
              <a:t>n</a:t>
            </a:r>
            <a:r>
              <a:rPr lang="en-US" sz="2400" dirty="0">
                <a:ea typeface="ＭＳ Ｐゴシック" pitchFamily="34" charset="-128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</a:rPr>
              <a:t>Start with an arbitrary instantiation consistent with the evidence.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</a:rPr>
              <a:t>Sample one variable at a time, conditioned on all the rest, but keep evidence fixed.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</a:rPr>
              <a:t>Keep repeating this for a long time.</a:t>
            </a:r>
          </a:p>
          <a:p>
            <a:pPr lvl="3"/>
            <a:endParaRPr lang="en-US" sz="900" i="1" dirty="0">
              <a:ea typeface="ＭＳ Ｐゴシック" pitchFamily="34" charset="-128"/>
            </a:endParaRPr>
          </a:p>
          <a:p>
            <a:r>
              <a:rPr lang="en-US" sz="2400" i="1" dirty="0">
                <a:ea typeface="ＭＳ Ｐゴシック" pitchFamily="34" charset="-128"/>
              </a:rPr>
              <a:t>Property: </a:t>
            </a:r>
            <a:r>
              <a:rPr lang="en-US" sz="2400" dirty="0">
                <a:ea typeface="ＭＳ Ｐゴシック" pitchFamily="34" charset="-128"/>
              </a:rPr>
              <a:t>in the limit of repeating this infinitely many times the resulting sample is coming from the correct distribution</a:t>
            </a:r>
          </a:p>
          <a:p>
            <a:pPr lvl="3"/>
            <a:endParaRPr lang="en-US" sz="900" i="1" dirty="0">
              <a:ea typeface="ＭＳ Ｐゴシック" pitchFamily="34" charset="-128"/>
            </a:endParaRPr>
          </a:p>
          <a:p>
            <a:r>
              <a:rPr lang="en-US" sz="2400" i="1" dirty="0">
                <a:ea typeface="ＭＳ Ｐゴシック" pitchFamily="34" charset="-128"/>
              </a:rPr>
              <a:t>Rationale</a:t>
            </a:r>
            <a:r>
              <a:rPr lang="en-US" sz="2400" dirty="0">
                <a:ea typeface="ＭＳ Ｐゴシック" pitchFamily="34" charset="-128"/>
              </a:rPr>
              <a:t>: both upstream and downstream variables condition on evidence.</a:t>
            </a:r>
          </a:p>
          <a:p>
            <a:pPr marL="1371531" lvl="3" indent="0">
              <a:buNone/>
            </a:pPr>
            <a:r>
              <a:rPr lang="en-US" sz="900" dirty="0">
                <a:ea typeface="ＭＳ Ｐゴシック" pitchFamily="34" charset="-128"/>
              </a:rPr>
              <a:t> </a:t>
            </a:r>
          </a:p>
          <a:p>
            <a:r>
              <a:rPr lang="en-US" sz="2400" dirty="0">
                <a:ea typeface="ＭＳ Ｐゴシック" pitchFamily="34" charset="-128"/>
              </a:rPr>
              <a:t>In contrast: likelihood weighting only conditions on upstream evidence, and hence weights obtained in likelihood weighting can sometimes be very small.  Sum of weights over all samples is indicative of how many </a:t>
            </a:r>
            <a:r>
              <a:rPr lang="en-US" altLang="en-US" sz="2400" dirty="0">
                <a:ea typeface="ＭＳ Ｐゴシック" pitchFamily="34" charset="-128"/>
              </a:rPr>
              <a:t>“</a:t>
            </a:r>
            <a:r>
              <a:rPr lang="en-US" sz="2400" dirty="0">
                <a:ea typeface="ＭＳ Ｐゴシック" pitchFamily="34" charset="-128"/>
              </a:rPr>
              <a:t>effective</a:t>
            </a:r>
            <a:r>
              <a:rPr lang="en-US" altLang="en-US" sz="2400" dirty="0">
                <a:ea typeface="ＭＳ Ｐゴシック" pitchFamily="34" charset="-128"/>
              </a:rPr>
              <a:t>”</a:t>
            </a:r>
            <a:r>
              <a:rPr lang="en-US" sz="2400" dirty="0">
                <a:ea typeface="ＭＳ Ｐゴシック" pitchFamily="34" charset="-128"/>
              </a:rPr>
              <a:t> samples were obtained, so want high weight.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2"/>
          <p:cNvSpPr txBox="1">
            <a:spLocks/>
          </p:cNvSpPr>
          <p:nvPr/>
        </p:nvSpPr>
        <p:spPr bwMode="auto">
          <a:xfrm>
            <a:off x="5486400" y="1371600"/>
            <a:ext cx="65278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a typeface="ＭＳ Ｐゴシック" pitchFamily="34" charset="-128"/>
              </a:rPr>
              <a:t>Step 2: Initialize other variables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Randomly</a:t>
            </a:r>
          </a:p>
        </p:txBody>
      </p:sp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Gibbs Sampling Example: P( S | +r)</a:t>
            </a: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5278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Step 1: Fix evidence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 = +r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4"/>
            <a:endParaRPr lang="en-US" sz="1200" dirty="0">
              <a:ea typeface="ＭＳ Ｐゴシック" pitchFamily="34" charset="-128"/>
            </a:endParaRPr>
          </a:p>
          <a:p>
            <a:pPr lvl="4"/>
            <a:endParaRPr lang="en-US" sz="1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Steps 3: Repeat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Choose a non-evidence variable X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Resample X from P( X | all other variables)</a:t>
            </a:r>
            <a:endParaRPr lang="en-US" sz="14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505200" y="1524000"/>
            <a:ext cx="1652499" cy="1447799"/>
            <a:chOff x="7416868" y="3352800"/>
            <a:chExt cx="2870132" cy="2514600"/>
          </a:xfrm>
        </p:grpSpPr>
        <p:sp>
          <p:nvSpPr>
            <p:cNvPr id="17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0" name="AutoShape 6"/>
            <p:cNvCxnSpPr>
              <a:cxnSpLocks noChangeShapeType="1"/>
              <a:stCxn id="18" idx="3"/>
              <a:endCxn id="19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6"/>
            <p:cNvCxnSpPr>
              <a:cxnSpLocks noChangeShapeType="1"/>
              <a:stCxn id="17" idx="5"/>
              <a:endCxn id="19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3" name="AutoShape 6"/>
            <p:cNvCxnSpPr>
              <a:cxnSpLocks noChangeShapeType="1"/>
              <a:stCxn id="22" idx="5"/>
              <a:endCxn id="18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6"/>
            <p:cNvCxnSpPr>
              <a:cxnSpLocks noChangeShapeType="1"/>
              <a:stCxn id="22" idx="3"/>
              <a:endCxn id="17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0" name="Group 39"/>
          <p:cNvGrpSpPr/>
          <p:nvPr/>
        </p:nvGrpSpPr>
        <p:grpSpPr>
          <a:xfrm>
            <a:off x="10134600" y="1524000"/>
            <a:ext cx="1652499" cy="1447799"/>
            <a:chOff x="7416868" y="3352800"/>
            <a:chExt cx="2870132" cy="2514600"/>
          </a:xfrm>
        </p:grpSpPr>
        <p:sp>
          <p:nvSpPr>
            <p:cNvPr id="41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42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43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44" name="AutoShape 6"/>
            <p:cNvCxnSpPr>
              <a:cxnSpLocks noChangeShapeType="1"/>
              <a:stCxn id="42" idx="3"/>
              <a:endCxn id="43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AutoShape 6"/>
            <p:cNvCxnSpPr>
              <a:cxnSpLocks noChangeShapeType="1"/>
              <a:stCxn id="41" idx="5"/>
              <a:endCxn id="43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47" name="AutoShape 6"/>
            <p:cNvCxnSpPr>
              <a:cxnSpLocks noChangeShapeType="1"/>
              <a:stCxn id="46" idx="5"/>
              <a:endCxn id="42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AutoShape 6"/>
            <p:cNvCxnSpPr>
              <a:cxnSpLocks noChangeShapeType="1"/>
              <a:stCxn id="46" idx="3"/>
              <a:endCxn id="41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0" name="Group 49"/>
          <p:cNvGrpSpPr/>
          <p:nvPr/>
        </p:nvGrpSpPr>
        <p:grpSpPr>
          <a:xfrm>
            <a:off x="304800" y="4343400"/>
            <a:ext cx="1142999" cy="1001412"/>
            <a:chOff x="7416868" y="3352800"/>
            <a:chExt cx="2870132" cy="2514600"/>
          </a:xfrm>
        </p:grpSpPr>
        <p:sp>
          <p:nvSpPr>
            <p:cNvPr id="51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52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53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54" name="AutoShape 6"/>
            <p:cNvCxnSpPr>
              <a:cxnSpLocks noChangeShapeType="1"/>
              <a:stCxn id="52" idx="3"/>
              <a:endCxn id="53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AutoShape 6"/>
            <p:cNvCxnSpPr>
              <a:cxnSpLocks noChangeShapeType="1"/>
              <a:stCxn id="51" idx="5"/>
              <a:endCxn id="53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6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57" name="AutoShape 6"/>
            <p:cNvCxnSpPr>
              <a:cxnSpLocks noChangeShapeType="1"/>
              <a:stCxn id="56" idx="5"/>
              <a:endCxn id="52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AutoShape 6"/>
            <p:cNvCxnSpPr>
              <a:cxnSpLocks noChangeShapeType="1"/>
              <a:stCxn id="56" idx="3"/>
              <a:endCxn id="51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2286001" y="4343400"/>
            <a:ext cx="1142999" cy="1001412"/>
            <a:chOff x="7416868" y="3352800"/>
            <a:chExt cx="2870132" cy="2514600"/>
          </a:xfrm>
        </p:grpSpPr>
        <p:sp>
          <p:nvSpPr>
            <p:cNvPr id="60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61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62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63" name="AutoShape 6"/>
            <p:cNvCxnSpPr>
              <a:cxnSpLocks noChangeShapeType="1"/>
              <a:stCxn id="61" idx="3"/>
              <a:endCxn id="62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AutoShape 6"/>
            <p:cNvCxnSpPr>
              <a:cxnSpLocks noChangeShapeType="1"/>
              <a:stCxn id="60" idx="5"/>
              <a:endCxn id="62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66" name="AutoShape 6"/>
            <p:cNvCxnSpPr>
              <a:cxnSpLocks noChangeShapeType="1"/>
              <a:stCxn id="65" idx="5"/>
              <a:endCxn id="61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" name="AutoShape 6"/>
            <p:cNvCxnSpPr>
              <a:cxnSpLocks noChangeShapeType="1"/>
              <a:stCxn id="65" idx="3"/>
              <a:endCxn id="60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67595" name="Straight Arrow Connector 67594"/>
          <p:cNvCxnSpPr/>
          <p:nvPr/>
        </p:nvCxnSpPr>
        <p:spPr>
          <a:xfrm>
            <a:off x="16764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6576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4191000" y="4343400"/>
            <a:ext cx="1142999" cy="1001412"/>
            <a:chOff x="7416868" y="3352800"/>
            <a:chExt cx="2870132" cy="2514600"/>
          </a:xfrm>
        </p:grpSpPr>
        <p:sp>
          <p:nvSpPr>
            <p:cNvPr id="75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76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77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78" name="AutoShape 6"/>
            <p:cNvCxnSpPr>
              <a:cxnSpLocks noChangeShapeType="1"/>
              <a:stCxn id="76" idx="3"/>
              <a:endCxn id="77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AutoShape 6"/>
            <p:cNvCxnSpPr>
              <a:cxnSpLocks noChangeShapeType="1"/>
              <a:stCxn id="75" idx="5"/>
              <a:endCxn id="77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0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81" name="AutoShape 6"/>
            <p:cNvCxnSpPr>
              <a:cxnSpLocks noChangeShapeType="1"/>
              <a:stCxn id="80" idx="5"/>
              <a:endCxn id="76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AutoShape 6"/>
            <p:cNvCxnSpPr>
              <a:cxnSpLocks noChangeShapeType="1"/>
              <a:stCxn id="80" idx="3"/>
              <a:endCxn id="75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" name="Group 82"/>
          <p:cNvGrpSpPr/>
          <p:nvPr/>
        </p:nvGrpSpPr>
        <p:grpSpPr>
          <a:xfrm>
            <a:off x="6172201" y="4343400"/>
            <a:ext cx="1142999" cy="1001412"/>
            <a:chOff x="7416868" y="3352800"/>
            <a:chExt cx="2870132" cy="2514600"/>
          </a:xfrm>
        </p:grpSpPr>
        <p:sp>
          <p:nvSpPr>
            <p:cNvPr id="84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85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86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87" name="AutoShape 6"/>
            <p:cNvCxnSpPr>
              <a:cxnSpLocks noChangeShapeType="1"/>
              <a:stCxn id="85" idx="3"/>
              <a:endCxn id="86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" name="AutoShape 6"/>
            <p:cNvCxnSpPr>
              <a:cxnSpLocks noChangeShapeType="1"/>
              <a:stCxn id="84" idx="5"/>
              <a:endCxn id="86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9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90" name="AutoShape 6"/>
            <p:cNvCxnSpPr>
              <a:cxnSpLocks noChangeShapeType="1"/>
              <a:stCxn id="89" idx="5"/>
              <a:endCxn id="85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" name="AutoShape 6"/>
            <p:cNvCxnSpPr>
              <a:cxnSpLocks noChangeShapeType="1"/>
              <a:stCxn id="89" idx="3"/>
              <a:endCxn id="84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92" name="Straight Arrow Connector 91"/>
          <p:cNvCxnSpPr/>
          <p:nvPr/>
        </p:nvCxnSpPr>
        <p:spPr>
          <a:xfrm>
            <a:off x="55626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75438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001000" y="4343400"/>
            <a:ext cx="1142999" cy="1001412"/>
            <a:chOff x="7416868" y="3352800"/>
            <a:chExt cx="2870132" cy="2514600"/>
          </a:xfrm>
        </p:grpSpPr>
        <p:sp>
          <p:nvSpPr>
            <p:cNvPr id="95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96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97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98" name="AutoShape 6"/>
            <p:cNvCxnSpPr>
              <a:cxnSpLocks noChangeShapeType="1"/>
              <a:stCxn id="96" idx="3"/>
              <a:endCxn id="97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AutoShape 6"/>
            <p:cNvCxnSpPr>
              <a:cxnSpLocks noChangeShapeType="1"/>
              <a:stCxn id="95" idx="5"/>
              <a:endCxn id="97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0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01" name="AutoShape 6"/>
            <p:cNvCxnSpPr>
              <a:cxnSpLocks noChangeShapeType="1"/>
              <a:stCxn id="100" idx="5"/>
              <a:endCxn id="96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" name="AutoShape 6"/>
            <p:cNvCxnSpPr>
              <a:cxnSpLocks noChangeShapeType="1"/>
              <a:stCxn id="100" idx="3"/>
              <a:endCxn id="95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3" name="Group 102"/>
          <p:cNvGrpSpPr/>
          <p:nvPr/>
        </p:nvGrpSpPr>
        <p:grpSpPr>
          <a:xfrm>
            <a:off x="9982201" y="4343400"/>
            <a:ext cx="1142999" cy="1001412"/>
            <a:chOff x="7416868" y="3352800"/>
            <a:chExt cx="2870132" cy="2514600"/>
          </a:xfrm>
        </p:grpSpPr>
        <p:sp>
          <p:nvSpPr>
            <p:cNvPr id="104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05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06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07" name="AutoShape 6"/>
            <p:cNvCxnSpPr>
              <a:cxnSpLocks noChangeShapeType="1"/>
              <a:stCxn id="105" idx="3"/>
              <a:endCxn id="106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" name="AutoShape 6"/>
            <p:cNvCxnSpPr>
              <a:cxnSpLocks noChangeShapeType="1"/>
              <a:stCxn id="104" idx="5"/>
              <a:endCxn id="106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9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10" name="AutoShape 6"/>
            <p:cNvCxnSpPr>
              <a:cxnSpLocks noChangeShapeType="1"/>
              <a:stCxn id="109" idx="5"/>
              <a:endCxn id="105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" name="AutoShape 6"/>
            <p:cNvCxnSpPr>
              <a:cxnSpLocks noChangeShapeType="1"/>
              <a:stCxn id="109" idx="3"/>
              <a:endCxn id="104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12" name="Straight Arrow Connector 111"/>
          <p:cNvCxnSpPr/>
          <p:nvPr/>
        </p:nvCxnSpPr>
        <p:spPr>
          <a:xfrm>
            <a:off x="93726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11430000" y="4871892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598" name="Picture 6759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486400"/>
            <a:ext cx="3454400" cy="279400"/>
          </a:xfrm>
          <a:prstGeom prst="rect">
            <a:avLst/>
          </a:prstGeom>
        </p:spPr>
      </p:pic>
      <p:pic>
        <p:nvPicPr>
          <p:cNvPr id="67600" name="Picture 6759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4500" y="5486400"/>
            <a:ext cx="3479800" cy="279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7601" name="Picture 6760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5486400"/>
            <a:ext cx="3479800" cy="279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14" name="Line 28"/>
          <p:cNvSpPr>
            <a:spLocks noChangeShapeType="1"/>
          </p:cNvSpPr>
          <p:nvPr/>
        </p:nvSpPr>
        <p:spPr bwMode="auto">
          <a:xfrm flipV="1">
            <a:off x="4718971" y="2089984"/>
            <a:ext cx="311569" cy="22684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5" name="Line 28"/>
          <p:cNvSpPr>
            <a:spLocks noChangeShapeType="1"/>
          </p:cNvSpPr>
          <p:nvPr/>
        </p:nvSpPr>
        <p:spPr bwMode="auto">
          <a:xfrm flipV="1">
            <a:off x="4821911" y="2241979"/>
            <a:ext cx="311569" cy="22684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6" name="Line 28"/>
          <p:cNvSpPr>
            <a:spLocks noChangeShapeType="1"/>
          </p:cNvSpPr>
          <p:nvPr/>
        </p:nvSpPr>
        <p:spPr bwMode="auto">
          <a:xfrm flipV="1">
            <a:off x="11372590" y="2083151"/>
            <a:ext cx="311569" cy="22684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7" name="Line 28"/>
          <p:cNvSpPr>
            <a:spLocks noChangeShapeType="1"/>
          </p:cNvSpPr>
          <p:nvPr/>
        </p:nvSpPr>
        <p:spPr bwMode="auto">
          <a:xfrm flipV="1">
            <a:off x="11475530" y="2235146"/>
            <a:ext cx="311569" cy="22684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8" name="Line 28"/>
          <p:cNvSpPr>
            <a:spLocks noChangeShapeType="1"/>
          </p:cNvSpPr>
          <p:nvPr/>
        </p:nvSpPr>
        <p:spPr bwMode="auto">
          <a:xfrm flipV="1">
            <a:off x="3128573" y="4707550"/>
            <a:ext cx="208865" cy="16730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9" name="Line 28"/>
          <p:cNvSpPr>
            <a:spLocks noChangeShapeType="1"/>
          </p:cNvSpPr>
          <p:nvPr/>
        </p:nvSpPr>
        <p:spPr bwMode="auto">
          <a:xfrm flipV="1">
            <a:off x="3200343" y="4836479"/>
            <a:ext cx="213295" cy="16264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0" name="Line 28"/>
          <p:cNvSpPr>
            <a:spLocks noChangeShapeType="1"/>
          </p:cNvSpPr>
          <p:nvPr/>
        </p:nvSpPr>
        <p:spPr bwMode="auto">
          <a:xfrm flipV="1">
            <a:off x="1170320" y="4714968"/>
            <a:ext cx="208865" cy="16730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1" name="Line 28"/>
          <p:cNvSpPr>
            <a:spLocks noChangeShapeType="1"/>
          </p:cNvSpPr>
          <p:nvPr/>
        </p:nvSpPr>
        <p:spPr bwMode="auto">
          <a:xfrm flipV="1">
            <a:off x="1242090" y="4843897"/>
            <a:ext cx="213295" cy="16264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2" name="Line 28"/>
          <p:cNvSpPr>
            <a:spLocks noChangeShapeType="1"/>
          </p:cNvSpPr>
          <p:nvPr/>
        </p:nvSpPr>
        <p:spPr bwMode="auto">
          <a:xfrm flipV="1">
            <a:off x="5048935" y="4724400"/>
            <a:ext cx="208865" cy="16730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3" name="Line 28"/>
          <p:cNvSpPr>
            <a:spLocks noChangeShapeType="1"/>
          </p:cNvSpPr>
          <p:nvPr/>
        </p:nvSpPr>
        <p:spPr bwMode="auto">
          <a:xfrm flipV="1">
            <a:off x="5120705" y="4853329"/>
            <a:ext cx="213295" cy="16264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4" name="Line 28"/>
          <p:cNvSpPr>
            <a:spLocks noChangeShapeType="1"/>
          </p:cNvSpPr>
          <p:nvPr/>
        </p:nvSpPr>
        <p:spPr bwMode="auto">
          <a:xfrm flipV="1">
            <a:off x="7028557" y="4714968"/>
            <a:ext cx="208865" cy="16730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5" name="Line 28"/>
          <p:cNvSpPr>
            <a:spLocks noChangeShapeType="1"/>
          </p:cNvSpPr>
          <p:nvPr/>
        </p:nvSpPr>
        <p:spPr bwMode="auto">
          <a:xfrm flipV="1">
            <a:off x="7100327" y="4843897"/>
            <a:ext cx="213295" cy="16264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6" name="Line 28"/>
          <p:cNvSpPr>
            <a:spLocks noChangeShapeType="1"/>
          </p:cNvSpPr>
          <p:nvPr/>
        </p:nvSpPr>
        <p:spPr bwMode="auto">
          <a:xfrm flipV="1">
            <a:off x="8858963" y="4715888"/>
            <a:ext cx="208865" cy="16730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7" name="Line 28"/>
          <p:cNvSpPr>
            <a:spLocks noChangeShapeType="1"/>
          </p:cNvSpPr>
          <p:nvPr/>
        </p:nvSpPr>
        <p:spPr bwMode="auto">
          <a:xfrm flipV="1">
            <a:off x="8930733" y="4844817"/>
            <a:ext cx="213295" cy="16264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8" name="Line 28"/>
          <p:cNvSpPr>
            <a:spLocks noChangeShapeType="1"/>
          </p:cNvSpPr>
          <p:nvPr/>
        </p:nvSpPr>
        <p:spPr bwMode="auto">
          <a:xfrm flipV="1">
            <a:off x="10837303" y="4722877"/>
            <a:ext cx="208865" cy="16730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9" name="Line 28"/>
          <p:cNvSpPr>
            <a:spLocks noChangeShapeType="1"/>
          </p:cNvSpPr>
          <p:nvPr/>
        </p:nvSpPr>
        <p:spPr bwMode="auto">
          <a:xfrm flipV="1">
            <a:off x="10909073" y="4851806"/>
            <a:ext cx="213295" cy="16264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Variable Elimination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099" y="1058021"/>
            <a:ext cx="271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Query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B </a:t>
            </a:r>
            <a:r>
              <a:rPr lang="en-US" sz="2800" dirty="0">
                <a:solidFill>
                  <a:schemeClr val="tx2"/>
                </a:solidFill>
              </a:rPr>
              <a:t>| </a:t>
            </a:r>
            <a:r>
              <a:rPr lang="en-US" sz="2800" i="1" dirty="0">
                <a:solidFill>
                  <a:schemeClr val="tx2"/>
                </a:solidFill>
              </a:rPr>
              <a:t>j, m</a:t>
            </a:r>
            <a:r>
              <a:rPr lang="en-US" sz="2800" dirty="0">
                <a:solidFill>
                  <a:schemeClr val="tx2"/>
                </a:solidFill>
              </a:rPr>
              <a:t>) </a:t>
            </a:r>
          </a:p>
        </p:txBody>
      </p:sp>
      <p:pic>
        <p:nvPicPr>
          <p:cNvPr id="17" name="Picture 16" descr="alarm.png">
            <a:extLst>
              <a:ext uri="{FF2B5EF4-FFF2-40B4-BE49-F238E27FC236}">
                <a16:creationId xmlns:a16="http://schemas.microsoft.com/office/drawing/2014/main" id="{52B0E90F-E1BB-4439-98E3-5BA165D721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993" y="367131"/>
            <a:ext cx="1816908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7453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6400" y="1397001"/>
            <a:ext cx="8253219" cy="4729164"/>
          </a:xfrm>
        </p:spPr>
        <p:txBody>
          <a:bodyPr/>
          <a:lstStyle/>
          <a:p>
            <a:r>
              <a:rPr lang="en-US" dirty="0"/>
              <a:t>Keep only the last sample from each iteration: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1771588" lvl="3" indent="-514350">
              <a:buFont typeface="+mj-lt"/>
              <a:buAutoNum type="arabicPeriod"/>
            </a:pPr>
            <a:endParaRPr lang="en-US" dirty="0"/>
          </a:p>
          <a:p>
            <a:pPr marL="1771588" lvl="3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2228766" lvl="4" indent="-514350">
              <a:buFont typeface="+mj-lt"/>
              <a:buAutoNum type="arabicPeriod"/>
            </a:pPr>
            <a:endParaRPr lang="en-US" dirty="0"/>
          </a:p>
          <a:p>
            <a:pPr marL="2228766" lvl="4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</a:p>
        </p:txBody>
      </p:sp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Gibbs Sampling Example: P( S | +r)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2819399" y="2878487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4754910" y="2863247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8534399" y="2878487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6635647" y="2863247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457638" y="2385407"/>
            <a:ext cx="1145847" cy="1001412"/>
            <a:chOff x="1457638" y="2351388"/>
            <a:chExt cx="1145847" cy="1001412"/>
          </a:xfrm>
        </p:grpSpPr>
        <p:grpSp>
          <p:nvGrpSpPr>
            <p:cNvPr id="231" name="Group 230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232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233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234" name="Oval 233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235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6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37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238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9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40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41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3304443" y="2386624"/>
            <a:ext cx="1145847" cy="1001412"/>
            <a:chOff x="1457638" y="2351388"/>
            <a:chExt cx="1145847" cy="1001412"/>
          </a:xfrm>
        </p:grpSpPr>
        <p:grpSp>
          <p:nvGrpSpPr>
            <p:cNvPr id="243" name="Group 242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246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247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248" name="Oval 247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249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0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51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252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3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44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45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5274367" y="2386624"/>
            <a:ext cx="1145847" cy="1001412"/>
            <a:chOff x="1457638" y="2351388"/>
            <a:chExt cx="1145847" cy="1001412"/>
          </a:xfrm>
        </p:grpSpPr>
        <p:grpSp>
          <p:nvGrpSpPr>
            <p:cNvPr id="255" name="Group 254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258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259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260" name="Oval 259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261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2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63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264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5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56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7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7129534" y="2362541"/>
            <a:ext cx="1145847" cy="1001412"/>
            <a:chOff x="1457638" y="2351388"/>
            <a:chExt cx="1145847" cy="1001412"/>
          </a:xfrm>
        </p:grpSpPr>
        <p:grpSp>
          <p:nvGrpSpPr>
            <p:cNvPr id="267" name="Group 266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270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271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272" name="Oval 271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273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4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75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276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7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68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69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9040020" y="2362541"/>
            <a:ext cx="1145847" cy="1001412"/>
            <a:chOff x="1457638" y="2351388"/>
            <a:chExt cx="1145847" cy="1001412"/>
          </a:xfrm>
        </p:grpSpPr>
        <p:grpSp>
          <p:nvGrpSpPr>
            <p:cNvPr id="279" name="Group 278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282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283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284" name="Oval 283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285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6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87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288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9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80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81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cxnSp>
        <p:nvCxnSpPr>
          <p:cNvPr id="290" name="Straight Arrow Connector 289"/>
          <p:cNvCxnSpPr/>
          <p:nvPr/>
        </p:nvCxnSpPr>
        <p:spPr>
          <a:xfrm>
            <a:off x="2819399" y="422577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/>
          <p:nvPr/>
        </p:nvCxnSpPr>
        <p:spPr>
          <a:xfrm>
            <a:off x="4754910" y="421053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/>
          <p:nvPr/>
        </p:nvCxnSpPr>
        <p:spPr>
          <a:xfrm>
            <a:off x="8534399" y="422577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>
            <a:off x="6635647" y="421053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4" name="Group 293"/>
          <p:cNvGrpSpPr/>
          <p:nvPr/>
        </p:nvGrpSpPr>
        <p:grpSpPr>
          <a:xfrm>
            <a:off x="1457638" y="3732690"/>
            <a:ext cx="1145847" cy="1001412"/>
            <a:chOff x="1457638" y="2351388"/>
            <a:chExt cx="1145847" cy="1001412"/>
          </a:xfrm>
        </p:grpSpPr>
        <p:grpSp>
          <p:nvGrpSpPr>
            <p:cNvPr id="295" name="Group 294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298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299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00" name="Oval 299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01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2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03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04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5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96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97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3304443" y="3733907"/>
            <a:ext cx="1145847" cy="1001412"/>
            <a:chOff x="1457638" y="2351388"/>
            <a:chExt cx="1145847" cy="1001412"/>
          </a:xfrm>
        </p:grpSpPr>
        <p:grpSp>
          <p:nvGrpSpPr>
            <p:cNvPr id="307" name="Group 306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310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11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12" name="Oval 311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13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4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15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16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7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08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09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18" name="Group 317"/>
          <p:cNvGrpSpPr/>
          <p:nvPr/>
        </p:nvGrpSpPr>
        <p:grpSpPr>
          <a:xfrm>
            <a:off x="5274367" y="3733907"/>
            <a:ext cx="1145847" cy="1001412"/>
            <a:chOff x="1457638" y="2351388"/>
            <a:chExt cx="1145847" cy="1001412"/>
          </a:xfrm>
        </p:grpSpPr>
        <p:grpSp>
          <p:nvGrpSpPr>
            <p:cNvPr id="319" name="Group 318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322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23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24" name="Oval 323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25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6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27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28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9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20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21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7129534" y="3709824"/>
            <a:ext cx="1145847" cy="1001412"/>
            <a:chOff x="1457638" y="2351388"/>
            <a:chExt cx="1145847" cy="1001412"/>
          </a:xfrm>
        </p:grpSpPr>
        <p:grpSp>
          <p:nvGrpSpPr>
            <p:cNvPr id="331" name="Group 330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334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35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36" name="Oval 335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37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38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39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40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1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32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33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9040020" y="3709824"/>
            <a:ext cx="1145847" cy="1001412"/>
            <a:chOff x="1457638" y="2351388"/>
            <a:chExt cx="1145847" cy="1001412"/>
          </a:xfrm>
        </p:grpSpPr>
        <p:grpSp>
          <p:nvGrpSpPr>
            <p:cNvPr id="343" name="Group 342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346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47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48" name="Oval 347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49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0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51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52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3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44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45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cxnSp>
        <p:nvCxnSpPr>
          <p:cNvPr id="354" name="Straight Arrow Connector 353"/>
          <p:cNvCxnSpPr/>
          <p:nvPr/>
        </p:nvCxnSpPr>
        <p:spPr>
          <a:xfrm>
            <a:off x="2816551" y="5545487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/>
          <p:cNvCxnSpPr/>
          <p:nvPr/>
        </p:nvCxnSpPr>
        <p:spPr>
          <a:xfrm>
            <a:off x="4752062" y="5530247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Arrow Connector 355"/>
          <p:cNvCxnSpPr/>
          <p:nvPr/>
        </p:nvCxnSpPr>
        <p:spPr>
          <a:xfrm>
            <a:off x="8531551" y="5545487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/>
          <p:cNvCxnSpPr/>
          <p:nvPr/>
        </p:nvCxnSpPr>
        <p:spPr>
          <a:xfrm>
            <a:off x="6632799" y="5530247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/>
          <p:cNvGrpSpPr/>
          <p:nvPr/>
        </p:nvGrpSpPr>
        <p:grpSpPr>
          <a:xfrm>
            <a:off x="1454790" y="5052407"/>
            <a:ext cx="1145847" cy="1001412"/>
            <a:chOff x="1457638" y="2351388"/>
            <a:chExt cx="1145847" cy="1001412"/>
          </a:xfrm>
        </p:grpSpPr>
        <p:grpSp>
          <p:nvGrpSpPr>
            <p:cNvPr id="359" name="Group 358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362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63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64" name="Oval 363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65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66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67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68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69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60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61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70" name="Group 369"/>
          <p:cNvGrpSpPr/>
          <p:nvPr/>
        </p:nvGrpSpPr>
        <p:grpSpPr>
          <a:xfrm>
            <a:off x="3301595" y="5053624"/>
            <a:ext cx="1145847" cy="1001412"/>
            <a:chOff x="1457638" y="2351388"/>
            <a:chExt cx="1145847" cy="1001412"/>
          </a:xfrm>
        </p:grpSpPr>
        <p:grpSp>
          <p:nvGrpSpPr>
            <p:cNvPr id="371" name="Group 370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374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75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76" name="Oval 375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77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8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79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80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1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72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73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82" name="Group 381"/>
          <p:cNvGrpSpPr/>
          <p:nvPr/>
        </p:nvGrpSpPr>
        <p:grpSpPr>
          <a:xfrm>
            <a:off x="5271519" y="5053624"/>
            <a:ext cx="1145847" cy="1001412"/>
            <a:chOff x="1457638" y="2351388"/>
            <a:chExt cx="1145847" cy="1001412"/>
          </a:xfrm>
        </p:grpSpPr>
        <p:grpSp>
          <p:nvGrpSpPr>
            <p:cNvPr id="383" name="Group 382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386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87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88" name="Oval 387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89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0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91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392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3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84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85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94" name="Group 393"/>
          <p:cNvGrpSpPr/>
          <p:nvPr/>
        </p:nvGrpSpPr>
        <p:grpSpPr>
          <a:xfrm>
            <a:off x="7126686" y="5029541"/>
            <a:ext cx="1145847" cy="1001412"/>
            <a:chOff x="1457638" y="2351388"/>
            <a:chExt cx="1145847" cy="1001412"/>
          </a:xfrm>
          <a:solidFill>
            <a:srgbClr val="FF0000"/>
          </a:solidFill>
        </p:grpSpPr>
        <p:grpSp>
          <p:nvGrpSpPr>
            <p:cNvPr id="395" name="Group 394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  <a:grpFill/>
          </p:grpSpPr>
          <p:sp>
            <p:nvSpPr>
              <p:cNvPr id="398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399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400" name="Oval 399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401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02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03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404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05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96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97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406" name="Group 405"/>
          <p:cNvGrpSpPr/>
          <p:nvPr/>
        </p:nvGrpSpPr>
        <p:grpSpPr>
          <a:xfrm>
            <a:off x="9037172" y="5029541"/>
            <a:ext cx="1145847" cy="1001412"/>
            <a:chOff x="1457638" y="2351388"/>
            <a:chExt cx="1145847" cy="1001412"/>
          </a:xfrm>
        </p:grpSpPr>
        <p:grpSp>
          <p:nvGrpSpPr>
            <p:cNvPr id="407" name="Group 406"/>
            <p:cNvGrpSpPr/>
            <p:nvPr/>
          </p:nvGrpSpPr>
          <p:grpSpPr>
            <a:xfrm>
              <a:off x="1457638" y="2351388"/>
              <a:ext cx="1142999" cy="1001412"/>
              <a:chOff x="7416868" y="3352800"/>
              <a:chExt cx="2870132" cy="2514600"/>
            </a:xfrm>
          </p:grpSpPr>
          <p:sp>
            <p:nvSpPr>
              <p:cNvPr id="410" name="Oval 4"/>
              <p:cNvSpPr>
                <a:spLocks noChangeArrowheads="1"/>
              </p:cNvSpPr>
              <p:nvPr/>
            </p:nvSpPr>
            <p:spPr bwMode="auto">
              <a:xfrm>
                <a:off x="7416868" y="42672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S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411" name="Oval 4"/>
              <p:cNvSpPr>
                <a:spLocks noChangeArrowheads="1"/>
              </p:cNvSpPr>
              <p:nvPr/>
            </p:nvSpPr>
            <p:spPr bwMode="auto">
              <a:xfrm>
                <a:off x="9525000" y="42672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+r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412" name="Oval 411"/>
              <p:cNvSpPr>
                <a:spLocks noChangeArrowheads="1"/>
              </p:cNvSpPr>
              <p:nvPr/>
            </p:nvSpPr>
            <p:spPr bwMode="auto">
              <a:xfrm>
                <a:off x="8483668" y="5105400"/>
                <a:ext cx="762000" cy="762000"/>
              </a:xfrm>
              <a:prstGeom prst="ellipse">
                <a:avLst/>
              </a:prstGeom>
              <a:solidFill>
                <a:srgbClr val="FF99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W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413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9134076" y="4917608"/>
                <a:ext cx="502516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14" name="AutoShape 6"/>
              <p:cNvCxnSpPr>
                <a:cxnSpLocks noChangeShapeType="1"/>
              </p:cNvCxnSpPr>
              <p:nvPr/>
            </p:nvCxnSpPr>
            <p:spPr bwMode="auto">
              <a:xfrm>
                <a:off x="8067276" y="4917608"/>
                <a:ext cx="527984" cy="2993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15" name="Oval 4"/>
              <p:cNvSpPr>
                <a:spLocks noChangeArrowheads="1"/>
              </p:cNvSpPr>
              <p:nvPr/>
            </p:nvSpPr>
            <p:spPr bwMode="auto">
              <a:xfrm>
                <a:off x="8483668" y="3352800"/>
                <a:ext cx="762000" cy="762000"/>
              </a:xfrm>
              <a:prstGeom prst="ellipse">
                <a:avLst/>
              </a:prstGeom>
              <a:solidFill>
                <a:srgbClr val="00FF4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C</a:t>
                </a:r>
                <a:endParaRPr lang="en-US" baseline="-25000" dirty="0">
                  <a:latin typeface="Calibri"/>
                  <a:cs typeface="Calibri"/>
                </a:endParaRPr>
              </a:p>
            </p:txBody>
          </p:sp>
          <p:cxnSp>
            <p:nvCxnSpPr>
              <p:cNvPr id="416" name="AutoShape 6"/>
              <p:cNvCxnSpPr>
                <a:cxnSpLocks noChangeShapeType="1"/>
              </p:cNvCxnSpPr>
              <p:nvPr/>
            </p:nvCxnSpPr>
            <p:spPr bwMode="auto">
              <a:xfrm>
                <a:off x="9134076" y="4003208"/>
                <a:ext cx="502516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17" name="AutoShape 6"/>
              <p:cNvCxnSpPr>
                <a:cxnSpLocks noChangeShapeType="1"/>
              </p:cNvCxnSpPr>
              <p:nvPr/>
            </p:nvCxnSpPr>
            <p:spPr bwMode="auto">
              <a:xfrm flipH="1">
                <a:off x="8067276" y="4003208"/>
                <a:ext cx="527984" cy="37558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08" name="Line 28"/>
            <p:cNvSpPr>
              <a:spLocks noChangeShapeType="1"/>
            </p:cNvSpPr>
            <p:nvPr/>
          </p:nvSpPr>
          <p:spPr bwMode="auto">
            <a:xfrm flipV="1">
              <a:off x="2318420" y="2724382"/>
              <a:ext cx="208865" cy="167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09" name="Line 28"/>
            <p:cNvSpPr>
              <a:spLocks noChangeShapeType="1"/>
            </p:cNvSpPr>
            <p:nvPr/>
          </p:nvSpPr>
          <p:spPr bwMode="auto">
            <a:xfrm flipV="1">
              <a:off x="2390190" y="2853311"/>
              <a:ext cx="213295" cy="1626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1146864" y="2286340"/>
            <a:ext cx="7741772" cy="1208225"/>
          </a:xfrm>
          <a:prstGeom prst="roundRect">
            <a:avLst/>
          </a:prstGeom>
          <a:solidFill>
            <a:schemeClr val="bg1">
              <a:lumMod val="85000"/>
              <a:alpha val="8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Rounded Rectangle 417"/>
          <p:cNvSpPr/>
          <p:nvPr/>
        </p:nvSpPr>
        <p:spPr>
          <a:xfrm>
            <a:off x="1143000" y="3617829"/>
            <a:ext cx="7741772" cy="1208225"/>
          </a:xfrm>
          <a:prstGeom prst="roundRect">
            <a:avLst/>
          </a:prstGeom>
          <a:solidFill>
            <a:schemeClr val="bg1">
              <a:lumMod val="85000"/>
              <a:alpha val="8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Rounded Rectangle 418"/>
          <p:cNvSpPr/>
          <p:nvPr/>
        </p:nvSpPr>
        <p:spPr>
          <a:xfrm>
            <a:off x="1146864" y="4963975"/>
            <a:ext cx="7741772" cy="1208225"/>
          </a:xfrm>
          <a:prstGeom prst="roundRect">
            <a:avLst/>
          </a:prstGeom>
          <a:solidFill>
            <a:schemeClr val="bg1">
              <a:lumMod val="85000"/>
              <a:alpha val="8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7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18" grpId="0" animBg="1"/>
      <p:bldP spid="41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Efficient Resampling of One Variable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 Sample from P(S | +c, +r, -w)	</a:t>
            </a: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Many things cancel out – only CPTs with S remain!</a:t>
            </a:r>
          </a:p>
          <a:p>
            <a:r>
              <a:rPr lang="en-US" sz="2400" dirty="0">
                <a:ea typeface="ＭＳ Ｐゴシック" pitchFamily="34" charset="-128"/>
              </a:rPr>
              <a:t>More generally: only CPTs that have resampled variable need to be considered, and joined together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448800" y="1371600"/>
            <a:ext cx="1752600" cy="1535500"/>
            <a:chOff x="7416868" y="3352800"/>
            <a:chExt cx="2870132" cy="2514600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8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9" name="AutoShape 6"/>
            <p:cNvCxnSpPr>
              <a:cxnSpLocks noChangeShapeType="1"/>
              <a:stCxn id="7" idx="3"/>
              <a:endCxn id="8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AutoShape 6"/>
            <p:cNvCxnSpPr>
              <a:cxnSpLocks noChangeShapeType="1"/>
              <a:stCxn id="6" idx="5"/>
              <a:endCxn id="8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2" name="AutoShape 6"/>
            <p:cNvCxnSpPr>
              <a:cxnSpLocks noChangeShapeType="1"/>
              <a:stCxn id="11" idx="5"/>
              <a:endCxn id="7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6"/>
            <p:cNvCxnSpPr>
              <a:cxnSpLocks noChangeShapeType="1"/>
              <a:stCxn id="11" idx="3"/>
              <a:endCxn id="6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981200"/>
            <a:ext cx="6644789" cy="325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Further Reading on Gibbs Sampling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10744200" cy="4729164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Gibbs sampling produces sample from the query distribution P( Q | e ) in limit of re-sampling infinitely often</a:t>
            </a:r>
          </a:p>
          <a:p>
            <a:pPr lvl="4"/>
            <a:endParaRPr lang="en-US" sz="16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Gibbs sampling is a special case of more general methods called Markov chain Monte Carlo (MCMC) methods </a:t>
            </a:r>
          </a:p>
          <a:p>
            <a:pPr lvl="8"/>
            <a:endParaRPr lang="en-US" sz="1600" dirty="0">
              <a:ea typeface="ＭＳ Ｐゴシック" pitchFamily="34" charset="-128"/>
            </a:endParaRPr>
          </a:p>
          <a:p>
            <a:pPr lvl="1"/>
            <a:r>
              <a:rPr lang="en-US" sz="2800" dirty="0">
                <a:ea typeface="ＭＳ Ｐゴシック" pitchFamily="34" charset="-128"/>
              </a:rPr>
              <a:t>Metropolis-Hastings is one of the more famous MCMC methods          (in fact, Gibbs sampling is a special case of Metropolis-Hastings) </a:t>
            </a:r>
          </a:p>
          <a:p>
            <a:pPr lvl="3"/>
            <a:endParaRPr lang="en-US" sz="16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You may read about Monte Carlo methods – they</a:t>
            </a:r>
            <a:r>
              <a:rPr lang="en-US" altLang="en-US" sz="2800" dirty="0">
                <a:ea typeface="ＭＳ Ｐゴシック" pitchFamily="34" charset="-128"/>
              </a:rPr>
              <a:t>’</a:t>
            </a:r>
            <a:r>
              <a:rPr lang="en-US" sz="2800" dirty="0">
                <a:ea typeface="ＭＳ Ｐゴシック" pitchFamily="34" charset="-128"/>
              </a:rPr>
              <a:t>re just sampling</a:t>
            </a:r>
          </a:p>
        </p:txBody>
      </p:sp>
    </p:spTree>
    <p:extLst>
      <p:ext uri="{BB962C8B-B14F-4D97-AF65-F5344CB8AC3E}">
        <p14:creationId xmlns:p14="http://schemas.microsoft.com/office/powerpoint/2010/main" val="21031859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Markov Chain Monte Carlo*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219200" y="1417637"/>
            <a:ext cx="8839200" cy="4525963"/>
          </a:xfrm>
        </p:spPr>
        <p:txBody>
          <a:bodyPr/>
          <a:lstStyle/>
          <a:p>
            <a:r>
              <a:rPr lang="en-US" sz="2400" i="1" dirty="0">
                <a:ea typeface="ＭＳ Ｐゴシック" pitchFamily="34" charset="-128"/>
              </a:rPr>
              <a:t>Idea</a:t>
            </a:r>
            <a:r>
              <a:rPr lang="en-US" sz="2400" dirty="0">
                <a:ea typeface="ＭＳ Ｐゴシック" pitchFamily="34" charset="-128"/>
              </a:rPr>
              <a:t>: instead of sampling from scratch, create samples that are each like the last one.</a:t>
            </a:r>
          </a:p>
          <a:p>
            <a:pPr lvl="2"/>
            <a:endParaRPr lang="en-US" sz="1600" dirty="0">
              <a:ea typeface="ＭＳ Ｐゴシック" pitchFamily="34" charset="-128"/>
            </a:endParaRPr>
          </a:p>
          <a:p>
            <a:r>
              <a:rPr lang="en-US" sz="2400" i="1" dirty="0">
                <a:ea typeface="ＭＳ Ｐゴシック" pitchFamily="34" charset="-128"/>
              </a:rPr>
              <a:t>Procedure</a:t>
            </a:r>
            <a:r>
              <a:rPr lang="en-US" sz="2400" dirty="0">
                <a:ea typeface="ＭＳ Ｐゴシック" pitchFamily="34" charset="-128"/>
              </a:rPr>
              <a:t>: resample one variable at a time, conditioned on all the rest, but keep evidence fixed.  E.g., for P(</a:t>
            </a:r>
            <a:r>
              <a:rPr lang="en-US" sz="2400" dirty="0" err="1">
                <a:ea typeface="ＭＳ Ｐゴシック" pitchFamily="34" charset="-128"/>
              </a:rPr>
              <a:t>b|c</a:t>
            </a:r>
            <a:r>
              <a:rPr lang="en-US" sz="2400" dirty="0">
                <a:ea typeface="ＭＳ Ｐゴシック" pitchFamily="34" charset="-128"/>
              </a:rPr>
              <a:t>):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endParaRPr lang="en-US" sz="2400" dirty="0">
              <a:ea typeface="ＭＳ Ｐゴシック" pitchFamily="34" charset="-128"/>
            </a:endParaRPr>
          </a:p>
          <a:p>
            <a:r>
              <a:rPr lang="en-US" sz="2400" i="1" dirty="0">
                <a:ea typeface="ＭＳ Ｐゴシック" pitchFamily="34" charset="-128"/>
              </a:rPr>
              <a:t>Properties</a:t>
            </a:r>
            <a:r>
              <a:rPr lang="en-US" sz="2400" dirty="0">
                <a:ea typeface="ＭＳ Ｐゴシック" pitchFamily="34" charset="-128"/>
              </a:rPr>
              <a:t>: Now samples are not independent (in fact they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re nearly identical), but sample averages are still consistent estimators!</a:t>
            </a:r>
          </a:p>
          <a:p>
            <a:pPr lvl="2"/>
            <a:endParaRPr lang="en-US" sz="1600" dirty="0">
              <a:ea typeface="ＭＳ Ｐゴシック" pitchFamily="34" charset="-128"/>
            </a:endParaRPr>
          </a:p>
          <a:p>
            <a:r>
              <a:rPr lang="en-US" sz="2400" i="1" dirty="0">
                <a:ea typeface="ＭＳ Ｐゴシック" pitchFamily="34" charset="-128"/>
              </a:rPr>
              <a:t>What</a:t>
            </a:r>
            <a:r>
              <a:rPr lang="ja-JP" altLang="en-US" sz="2400" i="1" dirty="0">
                <a:ea typeface="ＭＳ Ｐゴシック" pitchFamily="34" charset="-128"/>
              </a:rPr>
              <a:t>’</a:t>
            </a:r>
            <a:r>
              <a:rPr lang="en-US" altLang="ja-JP" sz="2400" i="1" dirty="0">
                <a:ea typeface="ＭＳ Ｐゴシック" pitchFamily="34" charset="-128"/>
              </a:rPr>
              <a:t>s the point</a:t>
            </a:r>
            <a:r>
              <a:rPr lang="en-US" altLang="ja-JP" sz="2400" dirty="0">
                <a:ea typeface="ＭＳ Ｐゴシック" pitchFamily="34" charset="-128"/>
              </a:rPr>
              <a:t>: both upstream and downstream variables condition on evidence.</a:t>
            </a:r>
            <a:endParaRPr lang="en-US" sz="2400" dirty="0">
              <a:ea typeface="ＭＳ Ｐゴシック" pitchFamily="34" charset="-128"/>
            </a:endParaRPr>
          </a:p>
        </p:txBody>
      </p:sp>
      <p:sp>
        <p:nvSpPr>
          <p:cNvPr id="71684" name="Oval 4"/>
          <p:cNvSpPr>
            <a:spLocks noChangeArrowheads="1"/>
          </p:cNvSpPr>
          <p:nvPr/>
        </p:nvSpPr>
        <p:spPr bwMode="auto">
          <a:xfrm>
            <a:off x="2286000" y="3567112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+a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685" name="Oval 5"/>
          <p:cNvSpPr>
            <a:spLocks noChangeArrowheads="1"/>
          </p:cNvSpPr>
          <p:nvPr/>
        </p:nvSpPr>
        <p:spPr bwMode="auto">
          <a:xfrm>
            <a:off x="3048000" y="3567112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+c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1686" name="AutoShape 6"/>
          <p:cNvCxnSpPr>
            <a:cxnSpLocks noChangeShapeType="1"/>
            <a:stCxn id="71684" idx="6"/>
            <a:endCxn id="71685" idx="2"/>
          </p:cNvCxnSpPr>
          <p:nvPr/>
        </p:nvCxnSpPr>
        <p:spPr bwMode="auto">
          <a:xfrm>
            <a:off x="2819400" y="3833812"/>
            <a:ext cx="2286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1687" name="Oval 11"/>
          <p:cNvSpPr>
            <a:spLocks noChangeArrowheads="1"/>
          </p:cNvSpPr>
          <p:nvPr/>
        </p:nvSpPr>
        <p:spPr bwMode="auto">
          <a:xfrm>
            <a:off x="1524000" y="3567112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+b</a:t>
            </a:r>
          </a:p>
        </p:txBody>
      </p:sp>
      <p:cxnSp>
        <p:nvCxnSpPr>
          <p:cNvPr id="71688" name="AutoShape 12"/>
          <p:cNvCxnSpPr>
            <a:cxnSpLocks noChangeShapeType="1"/>
            <a:stCxn id="71687" idx="6"/>
            <a:endCxn id="71684" idx="2"/>
          </p:cNvCxnSpPr>
          <p:nvPr/>
        </p:nvCxnSpPr>
        <p:spPr bwMode="auto">
          <a:xfrm>
            <a:off x="2057400" y="3833812"/>
            <a:ext cx="2286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5610" name="Oval 18"/>
          <p:cNvSpPr>
            <a:spLocks noChangeArrowheads="1"/>
          </p:cNvSpPr>
          <p:nvPr/>
        </p:nvSpPr>
        <p:spPr bwMode="auto">
          <a:xfrm>
            <a:off x="5105400" y="355123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+a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11" name="Oval 19"/>
          <p:cNvSpPr>
            <a:spLocks noChangeArrowheads="1"/>
          </p:cNvSpPr>
          <p:nvPr/>
        </p:nvSpPr>
        <p:spPr bwMode="auto">
          <a:xfrm>
            <a:off x="5867400" y="355123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+c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5612" name="AutoShape 6"/>
          <p:cNvCxnSpPr>
            <a:cxnSpLocks noChangeShapeType="1"/>
            <a:stCxn id="25610" idx="6"/>
            <a:endCxn id="25611" idx="2"/>
          </p:cNvCxnSpPr>
          <p:nvPr/>
        </p:nvCxnSpPr>
        <p:spPr bwMode="auto">
          <a:xfrm>
            <a:off x="5638800" y="3817937"/>
            <a:ext cx="2286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5613" name="Oval 11"/>
          <p:cNvSpPr>
            <a:spLocks noChangeArrowheads="1"/>
          </p:cNvSpPr>
          <p:nvPr/>
        </p:nvSpPr>
        <p:spPr bwMode="auto">
          <a:xfrm>
            <a:off x="4343400" y="355123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-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cxnSp>
        <p:nvCxnSpPr>
          <p:cNvPr id="25614" name="AutoShape 12"/>
          <p:cNvCxnSpPr>
            <a:cxnSpLocks noChangeShapeType="1"/>
            <a:stCxn id="25613" idx="6"/>
            <a:endCxn id="25610" idx="2"/>
          </p:cNvCxnSpPr>
          <p:nvPr/>
        </p:nvCxnSpPr>
        <p:spPr bwMode="auto">
          <a:xfrm>
            <a:off x="4876800" y="3817937"/>
            <a:ext cx="2286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5615" name="Oval 23"/>
          <p:cNvSpPr>
            <a:spLocks noChangeArrowheads="1"/>
          </p:cNvSpPr>
          <p:nvPr/>
        </p:nvSpPr>
        <p:spPr bwMode="auto">
          <a:xfrm>
            <a:off x="7772400" y="355123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-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a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16" name="Oval 24"/>
          <p:cNvSpPr>
            <a:spLocks noChangeArrowheads="1"/>
          </p:cNvSpPr>
          <p:nvPr/>
        </p:nvSpPr>
        <p:spPr bwMode="auto">
          <a:xfrm>
            <a:off x="8534400" y="355123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+c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5617" name="AutoShape 6"/>
          <p:cNvCxnSpPr>
            <a:cxnSpLocks noChangeShapeType="1"/>
            <a:stCxn id="25615" idx="6"/>
            <a:endCxn id="25616" idx="2"/>
          </p:cNvCxnSpPr>
          <p:nvPr/>
        </p:nvCxnSpPr>
        <p:spPr bwMode="auto">
          <a:xfrm>
            <a:off x="8305800" y="3817937"/>
            <a:ext cx="2286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5618" name="Oval 11"/>
          <p:cNvSpPr>
            <a:spLocks noChangeArrowheads="1"/>
          </p:cNvSpPr>
          <p:nvPr/>
        </p:nvSpPr>
        <p:spPr bwMode="auto">
          <a:xfrm>
            <a:off x="7010400" y="355123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-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cxnSp>
        <p:nvCxnSpPr>
          <p:cNvPr id="25619" name="AutoShape 12"/>
          <p:cNvCxnSpPr>
            <a:cxnSpLocks noChangeShapeType="1"/>
            <a:stCxn id="25618" idx="6"/>
            <a:endCxn id="25615" idx="2"/>
          </p:cNvCxnSpPr>
          <p:nvPr/>
        </p:nvCxnSpPr>
        <p:spPr bwMode="auto">
          <a:xfrm>
            <a:off x="7543800" y="3817937"/>
            <a:ext cx="2286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Connector 20"/>
          <p:cNvCxnSpPr>
            <a:stCxn id="71684" idx="7"/>
            <a:endCxn id="71684" idx="3"/>
          </p:cNvCxnSpPr>
          <p:nvPr/>
        </p:nvCxnSpPr>
        <p:spPr>
          <a:xfrm rot="16200000" flipH="1" flipV="1">
            <a:off x="2363788" y="3644900"/>
            <a:ext cx="377825" cy="377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1685" idx="7"/>
            <a:endCxn id="71685" idx="3"/>
          </p:cNvCxnSpPr>
          <p:nvPr/>
        </p:nvCxnSpPr>
        <p:spPr>
          <a:xfrm rot="16200000" flipH="1" flipV="1">
            <a:off x="3125788" y="3644900"/>
            <a:ext cx="377825" cy="377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5613" idx="7"/>
            <a:endCxn id="25613" idx="3"/>
          </p:cNvCxnSpPr>
          <p:nvPr/>
        </p:nvCxnSpPr>
        <p:spPr>
          <a:xfrm rot="16200000" flipH="1" flipV="1">
            <a:off x="4421188" y="3629025"/>
            <a:ext cx="377825" cy="377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611" idx="7"/>
            <a:endCxn id="25611" idx="3"/>
          </p:cNvCxnSpPr>
          <p:nvPr/>
        </p:nvCxnSpPr>
        <p:spPr>
          <a:xfrm rot="16200000" flipH="1" flipV="1">
            <a:off x="5945188" y="3629025"/>
            <a:ext cx="377825" cy="377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618" idx="7"/>
            <a:endCxn id="25618" idx="3"/>
          </p:cNvCxnSpPr>
          <p:nvPr/>
        </p:nvCxnSpPr>
        <p:spPr>
          <a:xfrm rot="16200000" flipH="1" flipV="1">
            <a:off x="7088188" y="3629025"/>
            <a:ext cx="377825" cy="377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5615" idx="7"/>
            <a:endCxn id="25615" idx="3"/>
          </p:cNvCxnSpPr>
          <p:nvPr/>
        </p:nvCxnSpPr>
        <p:spPr>
          <a:xfrm rot="16200000" flipH="1" flipV="1">
            <a:off x="7850188" y="3629025"/>
            <a:ext cx="377825" cy="377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524000" y="3567112"/>
            <a:ext cx="533400" cy="533400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105400" y="3567112"/>
            <a:ext cx="533400" cy="533400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534400" y="3567112"/>
            <a:ext cx="533400" cy="533400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0" animBg="1"/>
      <p:bldP spid="25611" grpId="0" animBg="1"/>
      <p:bldP spid="25613" grpId="0" animBg="1"/>
      <p:bldP spid="25615" grpId="0" animBg="1"/>
      <p:bldP spid="25616" grpId="0" animBg="1"/>
      <p:bldP spid="25618" grpId="0" animBg="1"/>
      <p:bldP spid="41" grpId="0" animBg="1"/>
      <p:bldP spid="42" grpId="0" animBg="1"/>
      <p:bldP spid="4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1" y="4020853"/>
            <a:ext cx="3581398" cy="2837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Net Sampling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19200"/>
            <a:ext cx="5918200" cy="4729164"/>
          </a:xfrm>
        </p:spPr>
        <p:txBody>
          <a:bodyPr/>
          <a:lstStyle/>
          <a:p>
            <a:r>
              <a:rPr lang="en-US" sz="2400" dirty="0"/>
              <a:t>Prior Sampling  P(Q, E)</a:t>
            </a:r>
          </a:p>
          <a:p>
            <a:endParaRPr lang="en-US" sz="2400" dirty="0"/>
          </a:p>
          <a:p>
            <a:endParaRPr lang="en-US" sz="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8"/>
            <a:endParaRPr lang="en-US" sz="1200" dirty="0"/>
          </a:p>
          <a:p>
            <a:r>
              <a:rPr lang="en-US" sz="2400" dirty="0"/>
              <a:t>Likelihood Weighting  P( Q , e)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969000" y="1219200"/>
            <a:ext cx="5918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Rejection Sampling  P( Q | e )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dirty="0"/>
          </a:p>
          <a:p>
            <a:endParaRPr lang="en-US" sz="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7"/>
            <a:endParaRPr lang="en-US" sz="1200" dirty="0"/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Gibbs Sampling  P( Q | e 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53000"/>
            <a:ext cx="5105400" cy="1218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196455"/>
            <a:ext cx="5029200" cy="1308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133600"/>
            <a:ext cx="5181598" cy="13184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455160"/>
            <a:ext cx="908050" cy="72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sp>
        <p:nvSpPr>
          <p:cNvPr id="41993" name="Text Box 20"/>
          <p:cNvSpPr txBox="1">
            <a:spLocks noChangeArrowheads="1"/>
          </p:cNvSpPr>
          <p:nvPr/>
        </p:nvSpPr>
        <p:spPr bwMode="auto">
          <a:xfrm>
            <a:off x="762000" y="32766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Choose A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200400" y="4179888"/>
            <a:ext cx="762000" cy="685800"/>
            <a:chOff x="3200400" y="4179888"/>
            <a:chExt cx="762000" cy="685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635" name="AutoShape 24"/>
            <p:cNvSpPr>
              <a:spLocks noChangeArrowheads="1"/>
            </p:cNvSpPr>
            <p:nvPr/>
          </p:nvSpPr>
          <p:spPr bwMode="auto">
            <a:xfrm>
              <a:off x="3200400" y="4179888"/>
              <a:ext cx="762000" cy="685800"/>
            </a:xfrm>
            <a:prstGeom prst="rightArrow">
              <a:avLst>
                <a:gd name="adj1" fmla="val 50000"/>
                <a:gd name="adj2" fmla="val 42361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6639" name="Picture 3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063" y="4421188"/>
              <a:ext cx="219075" cy="201612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6629400" y="4179888"/>
            <a:ext cx="762000" cy="685800"/>
            <a:chOff x="4343400" y="4179888"/>
            <a:chExt cx="762000" cy="685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636" name="AutoShape 26"/>
            <p:cNvSpPr>
              <a:spLocks noChangeArrowheads="1"/>
            </p:cNvSpPr>
            <p:nvPr/>
          </p:nvSpPr>
          <p:spPr bwMode="auto">
            <a:xfrm>
              <a:off x="4343400" y="4179888"/>
              <a:ext cx="762000" cy="685800"/>
            </a:xfrm>
            <a:prstGeom prst="rightArrow">
              <a:avLst>
                <a:gd name="adj1" fmla="val 50000"/>
                <a:gd name="adj2" fmla="val 42361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6640" name="Picture 3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4394200"/>
              <a:ext cx="242888" cy="254000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914400" y="2362200"/>
            <a:ext cx="7696200" cy="523220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    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    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A</a:t>
            </a:r>
            <a:r>
              <a:rPr lang="en-US" sz="2800" dirty="0">
                <a:solidFill>
                  <a:schemeClr val="tx2"/>
                </a:solidFill>
              </a:rPr>
              <a:t>|</a:t>
            </a:r>
            <a:r>
              <a:rPr lang="en-US" sz="2800" i="1" dirty="0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,</a:t>
            </a:r>
            <a:r>
              <a:rPr lang="en-US" sz="2800" i="1" dirty="0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  <a:r>
              <a:rPr lang="en-US" sz="2800" i="1" dirty="0">
                <a:solidFill>
                  <a:schemeClr val="tx2"/>
                </a:solidFill>
                <a:sym typeface="Symbol"/>
              </a:rPr>
              <a:t>    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A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  <a:r>
              <a:rPr lang="en-US" sz="2800" i="1" dirty="0">
                <a:solidFill>
                  <a:schemeClr val="tx2"/>
                </a:solidFill>
              </a:rPr>
              <a:t>     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A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447800"/>
            <a:ext cx="263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Query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B </a:t>
            </a:r>
            <a:r>
              <a:rPr lang="en-US" sz="2800" dirty="0">
                <a:solidFill>
                  <a:schemeClr val="tx2"/>
                </a:solidFill>
              </a:rPr>
              <a:t>| 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>
                <a:solidFill>
                  <a:schemeClr val="tx2"/>
                </a:solidFill>
              </a:rPr>
              <a:t>)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14400" y="3733800"/>
            <a:ext cx="2057400" cy="1384995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A</a:t>
            </a:r>
            <a:r>
              <a:rPr lang="en-US" sz="2800" dirty="0">
                <a:solidFill>
                  <a:schemeClr val="tx2"/>
                </a:solidFill>
              </a:rPr>
              <a:t>|</a:t>
            </a:r>
            <a:r>
              <a:rPr lang="en-US" sz="2800" i="1" dirty="0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,</a:t>
            </a:r>
            <a:r>
              <a:rPr lang="en-US" sz="2800" i="1" dirty="0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  <a:r>
              <a:rPr lang="en-US" sz="2800" i="1" dirty="0">
                <a:solidFill>
                  <a:schemeClr val="tx2"/>
                </a:solidFill>
                <a:sym typeface="Symbol"/>
              </a:rPr>
              <a:t>     </a:t>
            </a:r>
          </a:p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A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  <a:endParaRPr lang="en-US" sz="2800" i="1" dirty="0">
              <a:solidFill>
                <a:schemeClr val="tx2"/>
              </a:solidFill>
            </a:endParaRPr>
          </a:p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A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39000" y="4267200"/>
            <a:ext cx="2286000" cy="523220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B</a:t>
            </a:r>
            <a:r>
              <a:rPr lang="en-US" sz="2800" dirty="0" err="1">
                <a:solidFill>
                  <a:schemeClr val="tx2"/>
                </a:solidFill>
              </a:rPr>
              <a:t>,</a:t>
            </a:r>
            <a:r>
              <a:rPr lang="en-US" sz="2800" i="1" dirty="0" err="1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14400" y="5486400"/>
            <a:ext cx="5105400" cy="523220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    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    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B</a:t>
            </a:r>
            <a:r>
              <a:rPr lang="en-US" sz="2800" dirty="0" err="1">
                <a:solidFill>
                  <a:schemeClr val="tx2"/>
                </a:solidFill>
              </a:rPr>
              <a:t>,</a:t>
            </a:r>
            <a:r>
              <a:rPr lang="en-US" sz="2800" i="1" dirty="0" err="1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91624" y="4259590"/>
            <a:ext cx="2632975" cy="523220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dirty="0" err="1">
                <a:solidFill>
                  <a:schemeClr val="tx2"/>
                </a:solidFill>
              </a:rPr>
              <a:t>A,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B</a:t>
            </a:r>
            <a:r>
              <a:rPr lang="en-US" sz="2800" dirty="0" err="1">
                <a:solidFill>
                  <a:schemeClr val="tx2"/>
                </a:solidFill>
              </a:rPr>
              <a:t>,</a:t>
            </a:r>
            <a:r>
              <a:rPr lang="en-US" sz="2800" i="1" dirty="0" err="1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17" name="Picture 16" descr="alarm.png">
            <a:extLst>
              <a:ext uri="{FF2B5EF4-FFF2-40B4-BE49-F238E27FC236}">
                <a16:creationId xmlns:a16="http://schemas.microsoft.com/office/drawing/2014/main" id="{52B0E90F-E1BB-4439-98E3-5BA165D721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993" y="367131"/>
            <a:ext cx="1816908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92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3" grpId="0"/>
      <p:bldP spid="3" grpId="0" animBg="1"/>
      <p:bldP spid="26" grpId="0"/>
      <p:bldP spid="27" grpId="0"/>
      <p:bldP spid="28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sp>
        <p:nvSpPr>
          <p:cNvPr id="29709" name="AutoShape 22"/>
          <p:cNvSpPr>
            <a:spLocks noChangeArrowheads="1"/>
          </p:cNvSpPr>
          <p:nvPr/>
        </p:nvSpPr>
        <p:spPr bwMode="auto">
          <a:xfrm>
            <a:off x="7086600" y="5105400"/>
            <a:ext cx="1447800" cy="685800"/>
          </a:xfrm>
          <a:prstGeom prst="rightArrow">
            <a:avLst>
              <a:gd name="adj1" fmla="val 50000"/>
              <a:gd name="adj2" fmla="val 80486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1295400" y="19050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Choose 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886200" y="2438400"/>
            <a:ext cx="762000" cy="685800"/>
            <a:chOff x="3200400" y="4179888"/>
            <a:chExt cx="762000" cy="685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0" name="AutoShape 24"/>
            <p:cNvSpPr>
              <a:spLocks noChangeArrowheads="1"/>
            </p:cNvSpPr>
            <p:nvPr/>
          </p:nvSpPr>
          <p:spPr bwMode="auto">
            <a:xfrm>
              <a:off x="3200400" y="4179888"/>
              <a:ext cx="762000" cy="685800"/>
            </a:xfrm>
            <a:prstGeom prst="rightArrow">
              <a:avLst>
                <a:gd name="adj1" fmla="val 50000"/>
                <a:gd name="adj2" fmla="val 42361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1" name="Picture 33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063" y="4421188"/>
              <a:ext cx="219075" cy="201612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" name="Group 31"/>
          <p:cNvGrpSpPr/>
          <p:nvPr/>
        </p:nvGrpSpPr>
        <p:grpSpPr>
          <a:xfrm>
            <a:off x="6934200" y="2438400"/>
            <a:ext cx="762000" cy="685800"/>
            <a:chOff x="4343400" y="4179888"/>
            <a:chExt cx="762000" cy="685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3" name="AutoShape 26"/>
            <p:cNvSpPr>
              <a:spLocks noChangeArrowheads="1"/>
            </p:cNvSpPr>
            <p:nvPr/>
          </p:nvSpPr>
          <p:spPr bwMode="auto">
            <a:xfrm>
              <a:off x="4343400" y="4179888"/>
              <a:ext cx="762000" cy="685800"/>
            </a:xfrm>
            <a:prstGeom prst="rightArrow">
              <a:avLst>
                <a:gd name="adj1" fmla="val 50000"/>
                <a:gd name="adj2" fmla="val 42361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4" name="Picture 34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4394200"/>
              <a:ext cx="242888" cy="254000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Rectangle 34"/>
          <p:cNvSpPr/>
          <p:nvPr/>
        </p:nvSpPr>
        <p:spPr>
          <a:xfrm>
            <a:off x="1447800" y="2362200"/>
            <a:ext cx="2286000" cy="954107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  <a:r>
              <a:rPr lang="en-US" sz="2800" i="1" dirty="0">
                <a:solidFill>
                  <a:schemeClr val="tx2"/>
                </a:solidFill>
                <a:sym typeface="Symbol"/>
              </a:rPr>
              <a:t>     </a:t>
            </a:r>
          </a:p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B,E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543800" y="2525712"/>
            <a:ext cx="2286000" cy="523220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371600" y="1229380"/>
            <a:ext cx="5105400" cy="523220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    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    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B</a:t>
            </a:r>
            <a:r>
              <a:rPr lang="en-US" sz="2800" dirty="0" err="1">
                <a:solidFill>
                  <a:schemeClr val="tx2"/>
                </a:solidFill>
              </a:rPr>
              <a:t>,</a:t>
            </a:r>
            <a:r>
              <a:rPr lang="en-US" sz="2800" i="1" dirty="0" err="1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8" name="Text Box 20"/>
          <p:cNvSpPr txBox="1">
            <a:spLocks noChangeArrowheads="1"/>
          </p:cNvSpPr>
          <p:nvPr/>
        </p:nvSpPr>
        <p:spPr bwMode="auto">
          <a:xfrm>
            <a:off x="1295400" y="4456093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Finish with B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3886200" y="5065693"/>
            <a:ext cx="762000" cy="685800"/>
            <a:chOff x="3200400" y="4179888"/>
            <a:chExt cx="762000" cy="685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0" name="AutoShape 24"/>
            <p:cNvSpPr>
              <a:spLocks noChangeArrowheads="1"/>
            </p:cNvSpPr>
            <p:nvPr/>
          </p:nvSpPr>
          <p:spPr bwMode="auto">
            <a:xfrm>
              <a:off x="3200400" y="4179888"/>
              <a:ext cx="762000" cy="685800"/>
            </a:xfrm>
            <a:prstGeom prst="rightArrow">
              <a:avLst>
                <a:gd name="adj1" fmla="val 50000"/>
                <a:gd name="adj2" fmla="val 42361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1" name="Picture 33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063" y="4421188"/>
              <a:ext cx="219075" cy="201612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" name="Rectangle 41"/>
          <p:cNvSpPr/>
          <p:nvPr/>
        </p:nvSpPr>
        <p:spPr>
          <a:xfrm>
            <a:off x="1447800" y="4913293"/>
            <a:ext cx="2286000" cy="954107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  <a:r>
              <a:rPr lang="en-US" sz="2800" i="1" dirty="0">
                <a:solidFill>
                  <a:schemeClr val="tx2"/>
                </a:solidFill>
                <a:sym typeface="Symbol"/>
              </a:rPr>
              <a:t>     </a:t>
            </a:r>
          </a:p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724400" y="5153005"/>
            <a:ext cx="2286000" cy="523220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,</a:t>
            </a:r>
            <a:r>
              <a:rPr lang="en-US" sz="2800" i="1" dirty="0" err="1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371600" y="3617893"/>
            <a:ext cx="3657600" cy="523220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    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229600" y="5181600"/>
            <a:ext cx="2286000" cy="523220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B </a:t>
            </a:r>
            <a:r>
              <a:rPr lang="en-US" sz="2800" dirty="0">
                <a:solidFill>
                  <a:schemeClr val="tx2"/>
                </a:solidFill>
              </a:rPr>
              <a:t>|</a:t>
            </a:r>
            <a:r>
              <a:rPr lang="en-US" sz="2800" i="1" dirty="0">
                <a:solidFill>
                  <a:schemeClr val="tx2"/>
                </a:solidFill>
              </a:rPr>
              <a:t> 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07786" y="2525712"/>
            <a:ext cx="2286000" cy="523220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dirty="0" err="1">
                <a:solidFill>
                  <a:schemeClr val="tx2"/>
                </a:solidFill>
              </a:rPr>
              <a:t>E,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24" name="Picture 23" descr="alarm.png">
            <a:extLst>
              <a:ext uri="{FF2B5EF4-FFF2-40B4-BE49-F238E27FC236}">
                <a16:creationId xmlns:a16="http://schemas.microsoft.com/office/drawing/2014/main" id="{4EAD292D-0F13-458B-A188-E4919F16A9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993" y="367131"/>
            <a:ext cx="1816908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640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9" grpId="0" animBg="1"/>
      <p:bldP spid="27" grpId="0"/>
      <p:bldP spid="35" grpId="0"/>
      <p:bldP spid="36" grpId="0"/>
      <p:bldP spid="38" grpId="0"/>
      <p:bldP spid="42" grpId="0"/>
      <p:bldP spid="43" grpId="0"/>
      <p:bldP spid="44" grpId="0" animBg="1"/>
      <p:bldP spid="45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Variable Elimination order matters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621102" y="1447800"/>
            <a:ext cx="10287000" cy="4572000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90"/>
                </a:solidFill>
              </a:rPr>
              <a:t>Order the terms D, Z, A, B C</a:t>
            </a:r>
          </a:p>
          <a:p>
            <a:pPr lvl="2"/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D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) =  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α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 err="1">
                <a:solidFill>
                  <a:schemeClr val="tx2"/>
                </a:solidFill>
                <a:sym typeface="Symbol"/>
              </a:rPr>
              <a:t>z,a,b,c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D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 P(</a:t>
            </a:r>
            <a:r>
              <a:rPr lang="en-US" sz="2400" i="1" dirty="0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a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b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</a:rPr>
              <a:t> 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c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  <a:p>
            <a:pPr lvl="2"/>
            <a:r>
              <a:rPr lang="en-US" sz="2400" i="1" dirty="0">
                <a:solidFill>
                  <a:schemeClr val="tx2"/>
                </a:solidFill>
                <a:sym typeface="Symbol"/>
              </a:rPr>
              <a:t>       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 =  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α 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z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D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</a:rPr>
              <a:t> 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a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a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b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b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c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c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  <a:p>
            <a:pPr lvl="2"/>
            <a:r>
              <a:rPr lang="en-US" sz="2400" dirty="0">
                <a:solidFill>
                  <a:srgbClr val="000000"/>
                </a:solidFill>
              </a:rPr>
              <a:t>Largest factor has 2 variables (D,Z)</a:t>
            </a:r>
          </a:p>
          <a:p>
            <a:pPr lvl="2"/>
            <a:endParaRPr lang="en-US" sz="2400" dirty="0">
              <a:solidFill>
                <a:srgbClr val="000000"/>
              </a:solidFill>
            </a:endParaRPr>
          </a:p>
          <a:p>
            <a:pPr lvl="1"/>
            <a:r>
              <a:rPr lang="en-US" sz="2800" dirty="0">
                <a:solidFill>
                  <a:srgbClr val="000090"/>
                </a:solidFill>
              </a:rPr>
              <a:t>Order the terms A, B C, D, Z</a:t>
            </a:r>
          </a:p>
          <a:p>
            <a:pPr lvl="2"/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D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) =  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α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 err="1">
                <a:solidFill>
                  <a:schemeClr val="tx2"/>
                </a:solidFill>
                <a:sym typeface="Symbol"/>
              </a:rPr>
              <a:t>a,b,c,z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a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b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</a:rPr>
              <a:t> 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c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D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 </a:t>
            </a:r>
          </a:p>
          <a:p>
            <a:pPr lvl="2"/>
            <a:r>
              <a:rPr lang="en-US" sz="2400" i="1" dirty="0">
                <a:solidFill>
                  <a:schemeClr val="tx2"/>
                </a:solidFill>
                <a:sym typeface="Symbol"/>
              </a:rPr>
              <a:t>       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 =  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α 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a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b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c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z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a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b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</a:rPr>
              <a:t> 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c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D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  <a:p>
            <a:pPr lvl="2"/>
            <a:r>
              <a:rPr lang="en-US" sz="2400" dirty="0">
                <a:solidFill>
                  <a:srgbClr val="000000"/>
                </a:solidFill>
              </a:rPr>
              <a:t>Largest factor has 4 variables (A,B,C,D)</a:t>
            </a:r>
          </a:p>
          <a:p>
            <a:pPr lvl="2"/>
            <a:endParaRPr lang="en-US" sz="2400" dirty="0">
              <a:solidFill>
                <a:srgbClr val="000000"/>
              </a:solidFill>
              <a:ea typeface="ＭＳ Ｐゴシック" pitchFamily="34" charset="-128"/>
              <a:cs typeface="Calibri" pitchFamily="34" charset="0"/>
            </a:endParaRPr>
          </a:p>
          <a:p>
            <a:pPr lvl="1"/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  <a:cs typeface="Calibri" pitchFamily="34" charset="0"/>
              </a:rPr>
              <a:t>In general, with </a:t>
            </a:r>
            <a:r>
              <a:rPr lang="en-US" sz="2800" i="1" dirty="0">
                <a:solidFill>
                  <a:schemeClr val="tx2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  <a:cs typeface="Calibri" pitchFamily="34" charset="0"/>
              </a:rPr>
              <a:t> leaves, factor of size 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  <a:cs typeface="Calibri" pitchFamily="34" charset="0"/>
              </a:rPr>
              <a:t>2</a:t>
            </a:r>
            <a:r>
              <a:rPr lang="en-US" sz="4000" i="1" baseline="30000" dirty="0">
                <a:solidFill>
                  <a:schemeClr val="tx2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endParaRPr lang="en-US" sz="4000" i="1" baseline="30000" dirty="0">
              <a:solidFill>
                <a:schemeClr val="tx2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848600" y="2017643"/>
            <a:ext cx="4163291" cy="1716157"/>
            <a:chOff x="4142509" y="1295400"/>
            <a:chExt cx="4163291" cy="1716157"/>
          </a:xfrm>
        </p:grpSpPr>
        <p:sp>
          <p:nvSpPr>
            <p:cNvPr id="86" name="Oval 85"/>
            <p:cNvSpPr/>
            <p:nvPr/>
          </p:nvSpPr>
          <p:spPr bwMode="auto">
            <a:xfrm>
              <a:off x="7647709" y="2398644"/>
              <a:ext cx="658091" cy="61291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i="1" dirty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rPr>
                <a:t>D</a:t>
              </a:r>
              <a:endParaRPr lang="en-US" sz="2400" i="1" baseline="-250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7" name="Straight Arrow Connector 6"/>
            <p:cNvCxnSpPr>
              <a:stCxn id="11" idx="4"/>
              <a:endCxn id="34" idx="0"/>
            </p:cNvCxnSpPr>
            <p:nvPr/>
          </p:nvCxnSpPr>
          <p:spPr bwMode="auto">
            <a:xfrm>
              <a:off x="6168737" y="1849576"/>
              <a:ext cx="637309" cy="5490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11" idx="4"/>
              <a:endCxn id="12" idx="7"/>
            </p:cNvCxnSpPr>
            <p:nvPr/>
          </p:nvCxnSpPr>
          <p:spPr bwMode="auto">
            <a:xfrm flipH="1">
              <a:off x="4704225" y="1849576"/>
              <a:ext cx="1464512" cy="63882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1" idx="4"/>
              <a:endCxn id="13" idx="0"/>
            </p:cNvCxnSpPr>
            <p:nvPr/>
          </p:nvCxnSpPr>
          <p:spPr bwMode="auto">
            <a:xfrm flipH="1">
              <a:off x="5614555" y="1849576"/>
              <a:ext cx="554182" cy="5490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 bwMode="auto">
            <a:xfrm>
              <a:off x="5839691" y="1295400"/>
              <a:ext cx="658091" cy="55417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92500" lnSpcReduction="20000"/>
            </a:bodyPr>
            <a:lstStyle/>
            <a:p>
              <a:pPr algn="ctr">
                <a:defRPr/>
              </a:pPr>
              <a:r>
                <a:rPr lang="en-US" sz="2400" i="1" dirty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rPr>
                <a:t>Z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4142509" y="2398644"/>
              <a:ext cx="658091" cy="61291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i="1" dirty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rPr>
                <a:t>A</a:t>
              </a:r>
              <a:endParaRPr lang="en-US" sz="2400" i="1" baseline="-250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5285509" y="2398644"/>
              <a:ext cx="658091" cy="61291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i="1" dirty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rPr>
                <a:t>B</a:t>
              </a:r>
              <a:endParaRPr lang="en-US" sz="2400" i="1" baseline="-250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41" name="Straight Arrow Connector 40"/>
            <p:cNvCxnSpPr>
              <a:stCxn id="11" idx="4"/>
              <a:endCxn id="86" idx="1"/>
            </p:cNvCxnSpPr>
            <p:nvPr/>
          </p:nvCxnSpPr>
          <p:spPr bwMode="auto">
            <a:xfrm>
              <a:off x="6168737" y="1849576"/>
              <a:ext cx="1575347" cy="63882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 bwMode="auto">
            <a:xfrm>
              <a:off x="6477000" y="2398644"/>
              <a:ext cx="658091" cy="61291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i="1" dirty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rPr>
                <a:t>C</a:t>
              </a:r>
              <a:endParaRPr lang="en-US" sz="2400" i="1" baseline="-250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84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425570" y="419819"/>
            <a:ext cx="12192000" cy="1143000"/>
          </a:xfrm>
        </p:spPr>
        <p:txBody>
          <a:bodyPr/>
          <a:lstStyle/>
          <a:p>
            <a:r>
              <a:rPr lang="en-US" sz="4000" dirty="0">
                <a:ea typeface="ＭＳ Ｐゴシック" pitchFamily="34" charset="-128"/>
              </a:rPr>
              <a:t>VE: Computational and Space Complexity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11277600" cy="4729164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The computational and space complexity of variable elimination is determined by the largest factor (and it’s space that kills you)</a:t>
            </a:r>
          </a:p>
          <a:p>
            <a:endParaRPr lang="en-US" sz="28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The elimination ordering can greatly affect the size of the largest factor.  </a:t>
            </a:r>
          </a:p>
          <a:p>
            <a:pPr lvl="1"/>
            <a:r>
              <a:rPr lang="en-US" sz="2800" dirty="0">
                <a:ea typeface="ＭＳ Ｐゴシック" pitchFamily="34" charset="-128"/>
              </a:rPr>
              <a:t>E.g., previous slide</a:t>
            </a:r>
            <a:r>
              <a:rPr lang="en-US" altLang="en-US" sz="2800" dirty="0">
                <a:ea typeface="ＭＳ Ｐゴシック" pitchFamily="34" charset="-128"/>
              </a:rPr>
              <a:t>’</a:t>
            </a:r>
            <a:r>
              <a:rPr lang="en-US" sz="2800" dirty="0">
                <a:ea typeface="ＭＳ Ｐゴシック" pitchFamily="34" charset="-128"/>
              </a:rPr>
              <a:t>s example 2</a:t>
            </a:r>
            <a:r>
              <a:rPr lang="en-US" sz="2800" baseline="30000" dirty="0">
                <a:ea typeface="ＭＳ Ｐゴシック" pitchFamily="34" charset="-128"/>
              </a:rPr>
              <a:t>n</a:t>
            </a:r>
            <a:r>
              <a:rPr lang="en-US" sz="2800" dirty="0">
                <a:ea typeface="ＭＳ Ｐゴシック" pitchFamily="34" charset="-128"/>
              </a:rPr>
              <a:t> vs. 2</a:t>
            </a:r>
          </a:p>
          <a:p>
            <a:endParaRPr lang="en-US" sz="28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Does there always exist an ordering that only results in small factors?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  <a:ea typeface="ＭＳ Ｐゴシック" pitchFamily="34" charset="-128"/>
              </a:rPr>
              <a:t>No!</a:t>
            </a:r>
          </a:p>
          <a:p>
            <a:endParaRPr lang="en-US" sz="36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193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4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85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69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8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8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2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1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6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4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0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5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,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9"/>
  <p:tag name="PICTUREFILESIZE" val="289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,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30"/>
  <p:tag name="PICTUREFILESIZE" val="251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6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4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85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69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8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8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2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1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6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4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0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5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pagestyle{empty}&#10;&#10;\begin{document}&#10;&#10;\begin{align*}&#10;0 \leq u &lt; 0.6, &amp;\rightarrow C = red \\&#10;0.6  \leq u &lt;  0.7, &amp; \rightarrow C = green \\&#10;0.7  \leq u &lt; 1, &amp;  \rightarrow C = blue&#10;\end{align*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3"/>
  <p:tag name="PICTUREFILESIZE" val="2031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13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S|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457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|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47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S,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1"/>
  <p:tag name="PICTUREFILESIZE" val="644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S_{PS}(x_1\ldots x_n) = \prod_{i=1}^n P(x_i | \mbox{Parents}(X_i))&#10;    = P(x_1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22"/>
  <p:tag name="PICTUREFILESIZE" val="2862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_{PS}(x_1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7"/>
  <p:tag name="PICTUREFILESIZE" val="728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to{\rightarrow}&#10;\begin{eqnarray*}&#10;  \lim_{N\to\infty} \hat P(x_1,\ldots, x_n) &#10;      &amp; = &amp; \lim_{N\to\infty} N_{PS}(x_1,\ldots, x_n)/N \\&#10;      &amp; = &amp; S_{PS}(x_1,\ldots,x_n) \\&#10;      &amp; = &amp; P(x_1\ldots x_n)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70"/>
  <p:tag name="PICTUREFILESIZE" val="3995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13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S|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457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|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47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S,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1"/>
  <p:tag name="PICTUREFILESIZE" val="644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 = 1.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7"/>
  <p:tag name="PICTUREFILESIZE" val="243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 0.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3"/>
  <p:tag name="PICTUREFILESIZE" val="209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 0.99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6"/>
  <p:tag name="PICTUREFILESIZE" val="35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S_{WS}({\bf z},{\bf e}) = \prod_{i= 1}^l P(z_i|\mbox{Parents}(Z_i)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31"/>
  <p:tag name="PICTUREFILESIZE" val="2211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w({\bf z},{\bf e}) = \prod_{i = 1}^m P(e_i | \mbox{Parents}(E_i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305"/>
  <p:tag name="PICTUREFILESIZE" val="3416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= P({\bf z}, {\bf e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89"/>
  <p:tag name="PICTUREFILESIZE" val="675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Sample from $P(S | +c, -w, +r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6"/>
  <p:tag name="PICTUREFILESIZE" val="796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Sample from $P(C | +s, -w, +r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7"/>
  <p:tag name="PICTUREFILESIZE" val="81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,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9"/>
  <p:tag name="PICTUREFILESIZE" val="289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Sample from $P(W | +s, +c, +r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7"/>
  <p:tag name="PICTUREFILESIZE" val="808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pagestyle{empty}&#10;&#10;\begin{document}&#10;&#10;\begin{align*}&#10;P(S | +c, +r,  -w) &amp; = \frac{P(S, +c, +r, -w)}{P(+c, +r, -w)} \\&#10;&amp; = \frac{P(S, +c, +r, -w)}{\sum_{s} P(s, +c, +r, -w) } \\&#10;&amp; = \frac{ P(+c) P(S | +c) P(+r | +c) P(-w | S, +r) } {\sum_s P(+c) P(s | +c) P(+r | +c) P(-w | s, +r)} \\&#10;&amp; = \frac{ P(+c) P(S | +c) P(+r | +c) P(-w | S, +r)}  {P(+c) P(+r | +c) \sum_s P(s | +c) P(-w | s, +r) } \\&#10;&amp; = \frac{P(S | +c) P(-w | S, +r) } {\sum_s P(s | +c) P(-w | s, +r) } &#10;\end{align*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80"/>
  <p:tag name="PICTUREFILESIZE" val="951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,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30"/>
  <p:tag name="PICTUREFILESIZE" val="251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60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2E75B5"/>
      </a:accent1>
      <a:accent2>
        <a:srgbClr val="2E75B5"/>
      </a:accent2>
      <a:accent3>
        <a:srgbClr val="A5A5A5"/>
      </a:accent3>
      <a:accent4>
        <a:srgbClr val="FFC000"/>
      </a:accent4>
      <a:accent5>
        <a:srgbClr val="5B9BD5"/>
      </a:accent5>
      <a:accent6>
        <a:srgbClr val="2E75B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14747</TotalTime>
  <Words>3449</Words>
  <Application>Microsoft Office PowerPoint</Application>
  <PresentationFormat>Widescreen</PresentationFormat>
  <Paragraphs>980</Paragraphs>
  <Slides>54</Slides>
  <Notes>2</Notes>
  <HiddenSlides>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Calibri</vt:lpstr>
      <vt:lpstr>Arial</vt:lpstr>
      <vt:lpstr>Times New Roman</vt:lpstr>
      <vt:lpstr>Calibri Light</vt:lpstr>
      <vt:lpstr>Cambria Math</vt:lpstr>
      <vt:lpstr>Wingdings</vt:lpstr>
      <vt:lpstr>Office Theme</vt:lpstr>
      <vt:lpstr>Warm-up as you walk in</vt:lpstr>
      <vt:lpstr>Announcements</vt:lpstr>
      <vt:lpstr>AI: Representation and Problem Solving </vt:lpstr>
      <vt:lpstr>Review: Bayes Nets</vt:lpstr>
      <vt:lpstr>Variable Elimination Example</vt:lpstr>
      <vt:lpstr>Example</vt:lpstr>
      <vt:lpstr>Example</vt:lpstr>
      <vt:lpstr>Variable Elimination order matters</vt:lpstr>
      <vt:lpstr>VE: Computational and Space Complexity</vt:lpstr>
      <vt:lpstr>VE: Computational and Space Complexity</vt:lpstr>
      <vt:lpstr>Worst Case Complexity? Reduction from SAT</vt:lpstr>
      <vt:lpstr>Polytrees</vt:lpstr>
      <vt:lpstr>Bayes Nets</vt:lpstr>
      <vt:lpstr>Quick Question</vt:lpstr>
      <vt:lpstr>Warm-up as you walk in</vt:lpstr>
      <vt:lpstr>Quick Question</vt:lpstr>
      <vt:lpstr>Approximate Inference: Sampling</vt:lpstr>
      <vt:lpstr>Inference vs Sampling</vt:lpstr>
      <vt:lpstr>Motivation for Approximate Inference</vt:lpstr>
      <vt:lpstr>Motivation for Approximate Inference</vt:lpstr>
      <vt:lpstr>Sampling</vt:lpstr>
      <vt:lpstr>Sampling</vt:lpstr>
      <vt:lpstr>Sampling</vt:lpstr>
      <vt:lpstr>Sampling in Bayes’ Nets</vt:lpstr>
      <vt:lpstr>Prior Sampling</vt:lpstr>
      <vt:lpstr>Prior Sampling</vt:lpstr>
      <vt:lpstr>Prior Sampling</vt:lpstr>
      <vt:lpstr>Piazza Poll 1</vt:lpstr>
      <vt:lpstr>Piazza Poll 2</vt:lpstr>
      <vt:lpstr>Probability of a sample</vt:lpstr>
      <vt:lpstr>Prior Sampling</vt:lpstr>
      <vt:lpstr>Example</vt:lpstr>
      <vt:lpstr>Rejection Sampling</vt:lpstr>
      <vt:lpstr>Rejection Sampling</vt:lpstr>
      <vt:lpstr>Rejection Sampling</vt:lpstr>
      <vt:lpstr>Piazza Poll 3</vt:lpstr>
      <vt:lpstr>Likelihood Weighting</vt:lpstr>
      <vt:lpstr>Likelihood Weighting</vt:lpstr>
      <vt:lpstr>Likelihood Weighting</vt:lpstr>
      <vt:lpstr>Likelihood Weighting</vt:lpstr>
      <vt:lpstr>Likelihood Weighting</vt:lpstr>
      <vt:lpstr>Likelihood Weighting</vt:lpstr>
      <vt:lpstr>Piazza Poll 4</vt:lpstr>
      <vt:lpstr>Piazza Poll 5</vt:lpstr>
      <vt:lpstr>Likelihood Weighting</vt:lpstr>
      <vt:lpstr>Likelihood Weighting</vt:lpstr>
      <vt:lpstr>Gibbs Sampling</vt:lpstr>
      <vt:lpstr>Gibbs Sampling</vt:lpstr>
      <vt:lpstr>Gibbs Sampling Example: P( S | +r)</vt:lpstr>
      <vt:lpstr>Gibbs Sampling Example: P( S | +r)</vt:lpstr>
      <vt:lpstr>Efficient Resampling of One Variable</vt:lpstr>
      <vt:lpstr>Further Reading on Gibbs Sampling</vt:lpstr>
      <vt:lpstr>Markov Chain Monte Carlo*</vt:lpstr>
      <vt:lpstr>Bayes’ Net Sampling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 Virtue</dc:creator>
  <cp:lastModifiedBy>Pat Virtue</cp:lastModifiedBy>
  <cp:revision>1110</cp:revision>
  <cp:lastPrinted>2018-11-27T13:42:27Z</cp:lastPrinted>
  <dcterms:created xsi:type="dcterms:W3CDTF">2018-10-11T11:39:27Z</dcterms:created>
  <dcterms:modified xsi:type="dcterms:W3CDTF">2019-04-17T17:37:55Z</dcterms:modified>
</cp:coreProperties>
</file>